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59" r:id="rId3"/>
    <p:sldId id="261" r:id="rId4"/>
    <p:sldId id="262" r:id="rId5"/>
    <p:sldId id="263" r:id="rId6"/>
    <p:sldId id="264" r:id="rId7"/>
    <p:sldId id="275" r:id="rId8"/>
    <p:sldId id="311" r:id="rId9"/>
    <p:sldId id="277" r:id="rId10"/>
    <p:sldId id="308" r:id="rId11"/>
    <p:sldId id="309" r:id="rId12"/>
    <p:sldId id="276" r:id="rId13"/>
    <p:sldId id="312" r:id="rId14"/>
    <p:sldId id="315" r:id="rId15"/>
    <p:sldId id="314" r:id="rId16"/>
    <p:sldId id="298" r:id="rId17"/>
    <p:sldId id="306" r:id="rId18"/>
    <p:sldId id="270" r:id="rId19"/>
    <p:sldId id="307" r:id="rId20"/>
    <p:sldId id="278" r:id="rId21"/>
  </p:sldIdLst>
  <p:sldSz cx="9144000" cy="6858000" type="screen4x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5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73" autoAdjust="0"/>
  </p:normalViewPr>
  <p:slideViewPr>
    <p:cSldViewPr>
      <p:cViewPr varScale="1">
        <p:scale>
          <a:sx n="150" d="100"/>
          <a:sy n="150" d="100"/>
        </p:scale>
        <p:origin x="190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40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1A2A5-D81D-407F-A7B2-91D4ADECB6E2}" type="datetimeFigureOut">
              <a:rPr lang="da-DK" smtClean="0"/>
              <a:t>11-01-2024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C0CDB-32AC-4D7F-922A-94E163D698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1071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9567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2025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5518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0161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234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634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8473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50213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9429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2538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8896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58744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9419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6191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3248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5618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7962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9726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4906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759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8F64-7411-4371-9365-746B35C563E0}" type="datetimeFigureOut">
              <a:rPr lang="da-DK" smtClean="0"/>
              <a:pPr/>
              <a:t>11-01-2024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8F64-7411-4371-9365-746B35C563E0}" type="datetimeFigureOut">
              <a:rPr lang="da-DK" smtClean="0"/>
              <a:pPr/>
              <a:t>11-01-2024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8F64-7411-4371-9365-746B35C563E0}" type="datetimeFigureOut">
              <a:rPr lang="da-DK" smtClean="0"/>
              <a:pPr/>
              <a:t>11-01-2024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8F64-7411-4371-9365-746B35C563E0}" type="datetimeFigureOut">
              <a:rPr lang="da-DK" smtClean="0"/>
              <a:pPr/>
              <a:t>11-01-2024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8F64-7411-4371-9365-746B35C563E0}" type="datetimeFigureOut">
              <a:rPr lang="da-DK" smtClean="0"/>
              <a:pPr/>
              <a:t>11-01-2024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8F64-7411-4371-9365-746B35C563E0}" type="datetimeFigureOut">
              <a:rPr lang="da-DK" smtClean="0"/>
              <a:pPr/>
              <a:t>11-01-2024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8F64-7411-4371-9365-746B35C563E0}" type="datetimeFigureOut">
              <a:rPr lang="da-DK" smtClean="0"/>
              <a:pPr/>
              <a:t>11-01-2024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8F64-7411-4371-9365-746B35C563E0}" type="datetimeFigureOut">
              <a:rPr lang="da-DK" smtClean="0"/>
              <a:pPr/>
              <a:t>11-01-2024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8F64-7411-4371-9365-746B35C563E0}" type="datetimeFigureOut">
              <a:rPr lang="da-DK" smtClean="0"/>
              <a:pPr/>
              <a:t>11-01-2024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8F64-7411-4371-9365-746B35C563E0}" type="datetimeFigureOut">
              <a:rPr lang="da-DK" smtClean="0"/>
              <a:pPr/>
              <a:t>11-01-2024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8F64-7411-4371-9365-746B35C563E0}" type="datetimeFigureOut">
              <a:rPr lang="da-DK" smtClean="0"/>
              <a:pPr/>
              <a:t>11-01-2024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28F64-7411-4371-9365-746B35C563E0}" type="datetimeFigureOut">
              <a:rPr lang="da-DK" smtClean="0"/>
              <a:pPr/>
              <a:t>11-01-2024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boks 7"/>
          <p:cNvSpPr txBox="1"/>
          <p:nvPr/>
        </p:nvSpPr>
        <p:spPr>
          <a:xfrm>
            <a:off x="2411760" y="587727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A2D9D00-0B17-4467-A1E6-09E180157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365" y="955151"/>
            <a:ext cx="5472609" cy="51250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5182344" cy="936104"/>
          </a:xfrm>
        </p:spPr>
        <p:txBody>
          <a:bodyPr>
            <a:normAutofit/>
          </a:bodyPr>
          <a:lstStyle/>
          <a:p>
            <a:pPr algn="l"/>
            <a:r>
              <a:rPr lang="da-DK" b="1" dirty="0"/>
              <a:t>Sponsorudvalg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5400600" cy="28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400" dirty="0"/>
              <a:t>VFG vil gerne tiltrække flest mulige sponsorer, pt. er golfmanager den primære drivkraft. Vi vil gerne have hjælp til at aktivere flere nye sponsorer.</a:t>
            </a:r>
          </a:p>
          <a:p>
            <a:pPr marL="0" indent="0">
              <a:buNone/>
            </a:pPr>
            <a:r>
              <a:rPr lang="da-DK" sz="1400" dirty="0"/>
              <a:t>Sponsor aftaler tegnes og aftales med golfmanager.</a:t>
            </a:r>
          </a:p>
          <a:p>
            <a:pPr marL="0" indent="0">
              <a:buNone/>
            </a:pPr>
            <a:r>
              <a:rPr lang="da-DK" sz="1400" dirty="0"/>
              <a:t>VFG vil gerne fremstå som en klub med gode aktiviteter for vore sponsorer, dette gøres gennem årlig sponsormatch samt mulighed for medlemskab af erhvervsklub, som typisk afholder 4 årlige spændende arrangementer.</a:t>
            </a:r>
          </a:p>
          <a:p>
            <a:pPr marL="0" indent="0">
              <a:buNone/>
            </a:pPr>
            <a:r>
              <a:rPr lang="da-DK" sz="1400" dirty="0"/>
              <a:t>Vi vil gerne have 3 personer mere i udvalget, som vil hjælpe med at finde nye sponsorer og finde interessante mennesker som vil holde indlæg til vores erhvervsklub.</a:t>
            </a:r>
          </a:p>
          <a:p>
            <a:pPr marL="457200" algn="l"/>
            <a:endParaRPr lang="da-DK" altLang="da-DK" sz="14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/>
          <p:cNvSpPr/>
          <p:nvPr/>
        </p:nvSpPr>
        <p:spPr>
          <a:xfrm>
            <a:off x="6156176" y="4221088"/>
            <a:ext cx="2592288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13" name="Billede 12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33924654-A72E-488F-A765-C2FF71F732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4" y="5587588"/>
            <a:ext cx="1080000" cy="1011414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2AA1C824-9D7E-4FBF-B0E4-33E4468319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794"/>
          <a:stretch/>
        </p:blipFill>
        <p:spPr>
          <a:xfrm>
            <a:off x="6154192" y="908720"/>
            <a:ext cx="259427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67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1864" y="404664"/>
            <a:ext cx="5562304" cy="936104"/>
          </a:xfrm>
        </p:spPr>
        <p:txBody>
          <a:bodyPr>
            <a:normAutofit fontScale="90000"/>
          </a:bodyPr>
          <a:lstStyle/>
          <a:p>
            <a:pPr algn="l"/>
            <a:r>
              <a:rPr lang="da-DK" b="1" dirty="0"/>
              <a:t>Regel &amp; Handicap udvalg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6692" y="1156980"/>
            <a:ext cx="6192688" cy="417161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b="1" kern="100" dirty="0">
                <a:solidFill>
                  <a:srgbClr val="0F45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Overordnet ansvarsområde: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 højne klubbens medlemmers kendskab til golf- og handicapreglerne samt formidle vigtigheden af og forpligtelsen til overholdelse af disse.</a:t>
            </a:r>
            <a:endParaRPr lang="da-D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 være klubbens kompetence i spørgsmål om golfregler og handicap</a:t>
            </a:r>
            <a:r>
              <a:rPr lang="da-DK" sz="1800" kern="0" dirty="0">
                <a:solidFill>
                  <a:srgbClr val="5B565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da-DK" sz="1800" kern="100" dirty="0">
              <a:solidFill>
                <a:srgbClr val="5B565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900" b="1" kern="100" dirty="0">
                <a:solidFill>
                  <a:srgbClr val="0F45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Regler: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Opgaver: Medlemsmøde, møder med nye golfere, møder med klub i klubben, samt opdatering af lokalregler over året, </a:t>
            </a:r>
            <a:r>
              <a:rPr lang="da-DK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p.g.a</a:t>
            </a: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af vejrforhold, ændringer på banen m.v. Back up funktion til klubturneringer, hvis der </a:t>
            </a: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opstår uopklarede regelspørgsmål. Hjælpe til ved Danmarks turneringsmatcher.</a:t>
            </a:r>
            <a:endParaRPr lang="da-D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Deltagere: Formanden for udvalget som også er bestyrelsesmedlem og udvalgsmedlemmer. Ved større ændringer kan golfmanager også deltage.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Ønske: 2 – 3 regelkyndige/regelinteresseret medlemmer, som kan holde medlemsmøder m.v., i dag er der 2 medlemmer.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900" b="1" kern="100" dirty="0">
                <a:solidFill>
                  <a:srgbClr val="0F45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Handicap: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Opgaver: </a:t>
            </a:r>
            <a:r>
              <a:rPr lang="da-DK" sz="1800" kern="0" dirty="0">
                <a:solidFill>
                  <a:srgbClr val="5B565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Påse at handicapreguleringen foregår efter de til enhver tid gældende regler.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højne interessen for at medlemmerne har et retvisende handicap.</a:t>
            </a:r>
          </a:p>
          <a:p>
            <a:pPr algn="l"/>
            <a:endParaRPr lang="da-DK" sz="1200" dirty="0"/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/>
          <p:cNvSpPr/>
          <p:nvPr/>
        </p:nvSpPr>
        <p:spPr>
          <a:xfrm>
            <a:off x="6156176" y="4195693"/>
            <a:ext cx="2592288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13" name="Billede 12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665A0190-1072-4C32-BCDE-ADD651158A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4" y="5587588"/>
            <a:ext cx="1080000" cy="1011414"/>
          </a:xfrm>
          <a:prstGeom prst="rect">
            <a:avLst/>
          </a:prstGeom>
        </p:spPr>
      </p:pic>
      <p:pic>
        <p:nvPicPr>
          <p:cNvPr id="6" name="Billede 5" descr="Et billede, der indeholder plante&#10;&#10;Automatisk genereret beskrivelse">
            <a:extLst>
              <a:ext uri="{FF2B5EF4-FFF2-40B4-BE49-F238E27FC236}">
                <a16:creationId xmlns:a16="http://schemas.microsoft.com/office/drawing/2014/main" id="{071A083E-4B61-845A-6FF3-5F634D304C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33820" y="1174207"/>
            <a:ext cx="3445307" cy="258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29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5182344" cy="936104"/>
          </a:xfrm>
        </p:spPr>
        <p:txBody>
          <a:bodyPr>
            <a:noAutofit/>
          </a:bodyPr>
          <a:lstStyle/>
          <a:p>
            <a:pPr algn="l"/>
            <a:r>
              <a:rPr lang="da-DK" sz="3200" b="1" dirty="0"/>
              <a:t>Underudvalg til Baneudvalg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8640" y="1771990"/>
            <a:ext cx="5976664" cy="2880320"/>
          </a:xfrm>
        </p:spPr>
        <p:txBody>
          <a:bodyPr>
            <a:normAutofit lnSpcReduction="10000"/>
          </a:bodyPr>
          <a:lstStyle/>
          <a:p>
            <a:pPr algn="l"/>
            <a:r>
              <a:rPr lang="da-DK" sz="1400" b="1" dirty="0">
                <a:latin typeface="Verdana" panose="020B0604030504040204" pitchFamily="34" charset="0"/>
                <a:ea typeface="Verdana" panose="020B0604030504040204" pitchFamily="34" charset="0"/>
              </a:rPr>
              <a:t>Vi kunne godt bruge flere frivillige til følgende områder:</a:t>
            </a:r>
          </a:p>
          <a:p>
            <a:pPr algn="l"/>
            <a:endParaRPr lang="da-DK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 algn="l">
              <a:buFont typeface="Symbol" panose="05050102010706020507" pitchFamily="18" charset="2"/>
              <a:buChar char=""/>
            </a:pPr>
            <a:r>
              <a:rPr lang="da-DK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Frivillige til at rydde ukrudt og klippe kanter i bunker</a:t>
            </a:r>
          </a:p>
          <a:p>
            <a:pPr marL="1257300" lvl="2" indent="-342900" algn="l">
              <a:buFont typeface="Symbol" panose="05050102010706020507" pitchFamily="18" charset="2"/>
              <a:buChar char=""/>
            </a:pPr>
            <a:r>
              <a:rPr lang="da-DK" sz="800" dirty="0">
                <a:latin typeface="Calibri" panose="020F0502020204030204" pitchFamily="34" charset="0"/>
                <a:ea typeface="Times New Roman" panose="02020603050405020304" pitchFamily="18" charset="0"/>
              </a:rPr>
              <a:t>Tag ansvar for et hul i løbet af sæsonen !</a:t>
            </a:r>
          </a:p>
          <a:p>
            <a:pPr marL="1257300" lvl="2" indent="-342900" algn="l">
              <a:buFont typeface="Symbol" panose="05050102010706020507" pitchFamily="18" charset="2"/>
              <a:buChar char=""/>
            </a:pPr>
            <a:r>
              <a:rPr lang="da-DK" sz="800" dirty="0">
                <a:latin typeface="Calibri" panose="020F0502020204030204" pitchFamily="34" charset="0"/>
                <a:ea typeface="Times New Roman" panose="02020603050405020304" pitchFamily="18" charset="0"/>
              </a:rPr>
              <a:t>Alle nødvendige redskaber er tilstede</a:t>
            </a:r>
          </a:p>
          <a:p>
            <a:pPr marL="800100" lvl="1" indent="-342900" algn="l">
              <a:buFont typeface="Symbol" panose="05050102010706020507" pitchFamily="18" charset="2"/>
              <a:buChar char=""/>
            </a:pPr>
            <a:endParaRPr lang="da-DK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800100" lvl="1" indent="-342900" algn="l">
              <a:buFont typeface="Symbol" panose="05050102010706020507" pitchFamily="18" charset="2"/>
              <a:buChar char=""/>
            </a:pPr>
            <a:r>
              <a:rPr lang="da-DK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Frivillige til at klippe med flymo på fairway, hvor maskiner ikke altid kan komme til (få flyttet fairway tættere på visse teesteder f.eks. Hul 6)</a:t>
            </a:r>
          </a:p>
          <a:p>
            <a:pPr marL="800100" lvl="1" indent="-342900" algn="l">
              <a:buFont typeface="Symbol" panose="05050102010706020507" pitchFamily="18" charset="2"/>
              <a:buChar char=""/>
            </a:pPr>
            <a:endParaRPr lang="da-DK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800100" lvl="1" indent="-342900" algn="l">
              <a:buFont typeface="Symbol" panose="05050102010706020507" pitchFamily="18" charset="2"/>
              <a:buChar char=""/>
            </a:pPr>
            <a:r>
              <a:rPr lang="da-DK" sz="1200" dirty="0">
                <a:latin typeface="Calibri" panose="020F0502020204030204" pitchFamily="34" charset="0"/>
                <a:ea typeface="Calibri" panose="020F0502020204030204" pitchFamily="34" charset="0"/>
              </a:rPr>
              <a:t>Flere frivillige til at være buskrydder</a:t>
            </a:r>
          </a:p>
          <a:p>
            <a:pPr marL="800100" lvl="1" indent="-342900" algn="l">
              <a:buFont typeface="Symbol" panose="05050102010706020507" pitchFamily="18" charset="2"/>
              <a:buChar char=""/>
            </a:pPr>
            <a:endParaRPr lang="da-DK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 algn="l">
              <a:buFont typeface="Symbol" panose="05050102010706020507" pitchFamily="18" charset="2"/>
              <a:buChar char=""/>
            </a:pPr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Flere frivillige til skovholdet</a:t>
            </a:r>
          </a:p>
          <a:p>
            <a:pPr marL="800100" lvl="1" indent="-342900" algn="l">
              <a:buFont typeface="Symbol" panose="05050102010706020507" pitchFamily="18" charset="2"/>
              <a:buChar char=""/>
            </a:pPr>
            <a:endParaRPr lang="da-DK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 algn="l">
              <a:buFont typeface="Symbol" panose="05050102010706020507" pitchFamily="18" charset="2"/>
              <a:buChar char=""/>
            </a:pPr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Frivillige til at køre affald på genbrugsstation 2 gange om måneden</a:t>
            </a:r>
          </a:p>
          <a:p>
            <a:pPr marL="800100" lvl="1" indent="-342900" algn="l">
              <a:buFont typeface="Symbol" panose="05050102010706020507" pitchFamily="18" charset="2"/>
              <a:buChar char=""/>
            </a:pPr>
            <a:endParaRPr lang="da-DK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endParaRPr lang="da-DK" altLang="da-DK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da-DK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/>
          <p:cNvSpPr/>
          <p:nvPr/>
        </p:nvSpPr>
        <p:spPr>
          <a:xfrm>
            <a:off x="6408551" y="4150732"/>
            <a:ext cx="2592288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624575" y="4368773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13" name="Billede 12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C7BDEAEA-C4C0-4451-8430-7E1F5ECE33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4" y="5587588"/>
            <a:ext cx="1080000" cy="1011414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A72AE6E7-2325-4930-950E-29E8AEFE53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12" r="3883"/>
          <a:stretch/>
        </p:blipFill>
        <p:spPr>
          <a:xfrm>
            <a:off x="6408551" y="838364"/>
            <a:ext cx="259228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04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504" y="764705"/>
            <a:ext cx="6048672" cy="936104"/>
          </a:xfrm>
        </p:spPr>
        <p:txBody>
          <a:bodyPr>
            <a:noAutofit/>
          </a:bodyPr>
          <a:lstStyle/>
          <a:p>
            <a:pPr algn="l"/>
            <a:r>
              <a:rPr lang="da-DK" sz="3200" b="1" dirty="0"/>
              <a:t>Frivilligt arbejde omkring Klubhus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399658" y="1857318"/>
            <a:ext cx="5756518" cy="2880320"/>
          </a:xfrm>
        </p:spPr>
        <p:txBody>
          <a:bodyPr>
            <a:normAutofit/>
          </a:bodyPr>
          <a:lstStyle/>
          <a:p>
            <a:pPr marL="457200" algn="l"/>
            <a:r>
              <a:rPr lang="da-DK" altLang="da-DK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har tidligere været et husudvalg, som tænkes genoplives med følgende punkter:</a:t>
            </a:r>
          </a:p>
          <a:p>
            <a:pPr marL="457200" algn="l"/>
            <a:endParaRPr lang="da-DK" altLang="da-DK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 algn="l">
              <a:buFont typeface="Symbol" panose="05050102010706020507" pitchFamily="18" charset="2"/>
              <a:buChar char=""/>
            </a:pPr>
            <a:r>
              <a:rPr lang="da-DK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Hovedrengøring marts og november</a:t>
            </a:r>
          </a:p>
          <a:p>
            <a:pPr marL="800100" lvl="1" indent="-342900" algn="l">
              <a:buFont typeface="Symbol" panose="05050102010706020507" pitchFamily="18" charset="2"/>
              <a:buChar char=""/>
            </a:pPr>
            <a:r>
              <a:rPr lang="da-DK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Optælling af udstyr i køkken</a:t>
            </a:r>
            <a:endParaRPr lang="da-DK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800100" lvl="1" indent="-342900" algn="l">
              <a:buFont typeface="Symbol" panose="05050102010706020507" pitchFamily="18" charset="2"/>
              <a:buChar char=""/>
            </a:pPr>
            <a:r>
              <a:rPr lang="da-DK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Maling af klubhus indvendigt</a:t>
            </a:r>
          </a:p>
          <a:p>
            <a:pPr marL="800100" lvl="1" indent="-342900" algn="l">
              <a:buFont typeface="Symbol" panose="05050102010706020507" pitchFamily="18" charset="2"/>
              <a:buChar char=""/>
            </a:pPr>
            <a:r>
              <a:rPr lang="da-DK" sz="1200" dirty="0">
                <a:latin typeface="Calibri" panose="020F0502020204030204" pitchFamily="34" charset="0"/>
                <a:ea typeface="Calibri" panose="020F0502020204030204" pitchFamily="34" charset="0"/>
              </a:rPr>
              <a:t>Alm. vedligehold af bar, borde, stole og køkken</a:t>
            </a:r>
            <a:endParaRPr lang="da-DK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 algn="l">
              <a:buFont typeface="Symbol" panose="05050102010706020507" pitchFamily="18" charset="2"/>
              <a:buChar char=""/>
            </a:pPr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Få gjort hus bag ved køkken mere brugbart</a:t>
            </a:r>
          </a:p>
          <a:p>
            <a:pPr marL="800100" lvl="1" indent="-342900" algn="l">
              <a:buFont typeface="Symbol" panose="05050102010706020507" pitchFamily="18" charset="2"/>
              <a:buChar char=""/>
            </a:pPr>
            <a:r>
              <a:rPr lang="da-DK" sz="1200" dirty="0">
                <a:latin typeface="Calibri" panose="020F0502020204030204" pitchFamily="34" charset="0"/>
                <a:ea typeface="Calibri" panose="020F0502020204030204" pitchFamily="34" charset="0"/>
              </a:rPr>
              <a:t>Og mange flere ting som udvalg har lyst til</a:t>
            </a:r>
            <a:endParaRPr lang="da-DK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algn="l"/>
            <a:endParaRPr lang="da-DK" altLang="da-DK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da-DK" sz="1200" dirty="0"/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/>
          <p:cNvSpPr/>
          <p:nvPr/>
        </p:nvSpPr>
        <p:spPr>
          <a:xfrm>
            <a:off x="6156176" y="4221088"/>
            <a:ext cx="2592288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7" name="Billede 6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7F9B085B-DDC3-4BA6-8665-5F69B06F8D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4" y="5587588"/>
            <a:ext cx="1080000" cy="1011414"/>
          </a:xfrm>
          <a:prstGeom prst="rect">
            <a:avLst/>
          </a:prstGeom>
        </p:spPr>
      </p:pic>
      <p:pic>
        <p:nvPicPr>
          <p:cNvPr id="8" name="Billede 7" descr="Et billede, der indeholder bygning, person, personer, sidder&#10;&#10;Automatisk genereret beskrivelse">
            <a:extLst>
              <a:ext uri="{FF2B5EF4-FFF2-40B4-BE49-F238E27FC236}">
                <a16:creationId xmlns:a16="http://schemas.microsoft.com/office/drawing/2014/main" id="{3DFFFEF2-A1C9-44B5-905B-5798BB7589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/>
          <a:stretch/>
        </p:blipFill>
        <p:spPr>
          <a:xfrm>
            <a:off x="6156176" y="907895"/>
            <a:ext cx="2592288" cy="331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9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5182344" cy="936104"/>
          </a:xfrm>
        </p:spPr>
        <p:txBody>
          <a:bodyPr>
            <a:normAutofit fontScale="90000"/>
          </a:bodyPr>
          <a:lstStyle/>
          <a:p>
            <a:pPr algn="l"/>
            <a:r>
              <a:rPr lang="da-DK" b="1" dirty="0"/>
              <a:t>Turneringsleder udvalg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51520" y="1700810"/>
            <a:ext cx="5976664" cy="3683808"/>
          </a:xfrm>
        </p:spPr>
        <p:txBody>
          <a:bodyPr>
            <a:normAutofit fontScale="92500" lnSpcReduction="20000"/>
          </a:bodyPr>
          <a:lstStyle/>
          <a:p>
            <a:pPr marL="457200" algn="l"/>
            <a:r>
              <a:rPr lang="da-DK" altLang="da-DK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 overordnede ansvar for klubbens turneringer har golfmanageren og et udpeget bestyrelsesmedlem.</a:t>
            </a:r>
          </a:p>
          <a:p>
            <a:pPr marL="457200" algn="l"/>
            <a:endParaRPr lang="da-DK" altLang="da-DK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algn="l"/>
            <a:r>
              <a:rPr lang="da-DK" altLang="da-DK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Til de enkelte turneringer er tilknyttet en turneringsleder, der sørger for bl.a. annoncering, økonomi og praktisk afvikling af turneringen i samarbejde med golfmanageren.</a:t>
            </a:r>
          </a:p>
          <a:p>
            <a:pPr marL="457200" algn="l"/>
            <a:endParaRPr lang="da-DK" altLang="da-DK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algn="l"/>
            <a:r>
              <a:rPr lang="da-DK" altLang="da-DK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 kunne godt bruge 2-3 medlemmer, som har lyst til at deltage i 2 årlige møder (planlægning &amp; evaluering) samt være turneringsleder for en af turneringerne</a:t>
            </a:r>
          </a:p>
          <a:p>
            <a:pPr algn="l"/>
            <a:endParaRPr lang="da-DK" sz="1400" dirty="0"/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/>
          <p:cNvSpPr/>
          <p:nvPr/>
        </p:nvSpPr>
        <p:spPr>
          <a:xfrm>
            <a:off x="6156176" y="4221088"/>
            <a:ext cx="2592288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pic>
        <p:nvPicPr>
          <p:cNvPr id="14" name="Billede 13" descr="Udslag hul 10.jpg"/>
          <p:cNvPicPr>
            <a:picLocks noChangeAspect="1"/>
          </p:cNvPicPr>
          <p:nvPr/>
        </p:nvPicPr>
        <p:blipFill>
          <a:blip r:embed="rId3" cstate="print"/>
          <a:srcRect l="26359" r="17821"/>
          <a:stretch>
            <a:fillRect/>
          </a:stretch>
        </p:blipFill>
        <p:spPr>
          <a:xfrm>
            <a:off x="6156176" y="738082"/>
            <a:ext cx="2592288" cy="3483006"/>
          </a:xfrm>
          <a:prstGeom prst="rect">
            <a:avLst/>
          </a:prstGeom>
        </p:spPr>
      </p:pic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7" name="Billede 6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7F9B085B-DDC3-4BA6-8665-5F69B06F8D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8" y="5384618"/>
            <a:ext cx="1573295" cy="147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48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5182344" cy="936104"/>
          </a:xfrm>
        </p:spPr>
        <p:txBody>
          <a:bodyPr/>
          <a:lstStyle/>
          <a:p>
            <a:pPr algn="l"/>
            <a:r>
              <a:rPr lang="da-DK" b="1" dirty="0"/>
              <a:t>Baneservice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399658" y="1857318"/>
            <a:ext cx="5756518" cy="2880320"/>
          </a:xfrm>
        </p:spPr>
        <p:txBody>
          <a:bodyPr>
            <a:normAutofit/>
          </a:bodyPr>
          <a:lstStyle/>
          <a:p>
            <a:pPr marL="457200" algn="l"/>
            <a:r>
              <a:rPr lang="da-DK" altLang="da-DK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 søger 10 – 12 frivillige som har lyst til at indgå i et baneservice team.</a:t>
            </a:r>
          </a:p>
          <a:p>
            <a:pPr marL="457200" algn="l"/>
            <a:endParaRPr lang="da-DK" altLang="da-DK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algn="l"/>
            <a:r>
              <a:rPr lang="da-DK" altLang="da-DK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Opgaver er at tjekke at alle står i </a:t>
            </a:r>
            <a:r>
              <a:rPr lang="da-DK" altLang="da-DK" sz="12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golfbox</a:t>
            </a:r>
            <a:r>
              <a:rPr lang="da-DK" altLang="da-DK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med deres bookinger og der er betalt for deres tur på banen, samt sikrer et godt flow, når vi har mange gæster.</a:t>
            </a:r>
            <a:endParaRPr lang="da-DK" altLang="da-DK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da-DK" sz="1200" dirty="0"/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/>
          <p:cNvSpPr/>
          <p:nvPr/>
        </p:nvSpPr>
        <p:spPr>
          <a:xfrm>
            <a:off x="6156176" y="4221088"/>
            <a:ext cx="2592288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7" name="Billede 6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7F9B085B-DDC3-4BA6-8665-5F69B06F8D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4" y="5587588"/>
            <a:ext cx="1080000" cy="1011414"/>
          </a:xfrm>
          <a:prstGeom prst="rect">
            <a:avLst/>
          </a:prstGeom>
        </p:spPr>
      </p:pic>
      <p:pic>
        <p:nvPicPr>
          <p:cNvPr id="8" name="Billede 7" descr="Et billede, der indeholder bygning, person, personer, sidder&#10;&#10;Automatisk genereret beskrivelse">
            <a:extLst>
              <a:ext uri="{FF2B5EF4-FFF2-40B4-BE49-F238E27FC236}">
                <a16:creationId xmlns:a16="http://schemas.microsoft.com/office/drawing/2014/main" id="{3DFFFEF2-A1C9-44B5-905B-5798BB7589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/>
          <a:stretch/>
        </p:blipFill>
        <p:spPr>
          <a:xfrm>
            <a:off x="6156176" y="907895"/>
            <a:ext cx="2592288" cy="331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12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13" name="Billede 12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C2815B16-FE66-4EB4-94C9-692382E693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4" y="5587588"/>
            <a:ext cx="1080000" cy="1011414"/>
          </a:xfrm>
          <a:prstGeom prst="rect">
            <a:avLst/>
          </a:prstGeom>
        </p:spPr>
      </p:pic>
      <p:sp>
        <p:nvSpPr>
          <p:cNvPr id="11" name="Undertitel 10">
            <a:extLst>
              <a:ext uri="{FF2B5EF4-FFF2-40B4-BE49-F238E27FC236}">
                <a16:creationId xmlns:a16="http://schemas.microsoft.com/office/drawing/2014/main" id="{0B31B84C-F9D8-41C9-896E-5F44327A8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188" y="1506846"/>
            <a:ext cx="4896544" cy="408074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da-DK" sz="4000" b="1" dirty="0">
                <a:solidFill>
                  <a:srgbClr val="0F45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Vinteraktiviteter</a:t>
            </a:r>
            <a:endParaRPr lang="da-DK" sz="4000" b="1" dirty="0">
              <a:solidFill>
                <a:srgbClr val="0F452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endParaRPr lang="da-DK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endParaRPr lang="da-DK" sz="12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da-DK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Yoga ved Karin Bjerre</a:t>
            </a:r>
          </a:p>
          <a:p>
            <a:pPr marL="800100" lvl="1" indent="-342900" algn="l">
              <a:buFont typeface="Symbol" panose="05050102010706020507" pitchFamily="18" charset="2"/>
              <a:buChar char=""/>
            </a:pPr>
            <a:r>
              <a:rPr lang="da-DK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Hver mandag fra kl. 17.30</a:t>
            </a:r>
            <a:endParaRPr lang="da-DK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 algn="l">
              <a:buFont typeface="Symbol" panose="05050102010706020507" pitchFamily="18" charset="2"/>
              <a:buChar char=""/>
            </a:pPr>
            <a:r>
              <a:rPr lang="da-DK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Strik &amp; Drik</a:t>
            </a:r>
          </a:p>
          <a:p>
            <a:pPr marL="800100" lvl="1" indent="-342900" algn="l">
              <a:buFont typeface="Symbol" panose="05050102010706020507" pitchFamily="18" charset="2"/>
              <a:buChar char=""/>
            </a:pPr>
            <a:r>
              <a:rPr lang="da-DK" sz="1200" dirty="0">
                <a:latin typeface="Calibri" panose="020F0502020204030204" pitchFamily="34" charset="0"/>
                <a:ea typeface="Calibri" panose="020F0502020204030204" pitchFamily="34" charset="0"/>
              </a:rPr>
              <a:t>Hver anden tirsdag fra kl. 19.00</a:t>
            </a:r>
            <a:endParaRPr lang="da-DK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da-DK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Fitness golf</a:t>
            </a:r>
          </a:p>
          <a:p>
            <a:pPr marL="800100" lvl="1" indent="-342900" algn="l">
              <a:buFont typeface="Symbol" panose="05050102010706020507" pitchFamily="18" charset="2"/>
              <a:buChar char=""/>
            </a:pPr>
            <a:r>
              <a:rPr lang="da-DK" sz="1000" dirty="0">
                <a:latin typeface="Calibri" panose="020F0502020204030204" pitchFamily="34" charset="0"/>
                <a:ea typeface="Calibri" panose="020F0502020204030204" pitchFamily="34" charset="0"/>
              </a:rPr>
              <a:t>Hver torsdag fra kl. 17.00 og igen kl. 18.15</a:t>
            </a:r>
            <a:endParaRPr lang="da-DK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da-DK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Vintergolf</a:t>
            </a:r>
          </a:p>
          <a:p>
            <a:pPr marL="800100" lvl="1" indent="-342900" algn="l">
              <a:buFont typeface="Symbol" panose="05050102010706020507" pitchFamily="18" charset="2"/>
              <a:buChar char=""/>
            </a:pPr>
            <a:r>
              <a:rPr lang="da-DK" sz="1200" dirty="0">
                <a:latin typeface="Calibri" panose="020F0502020204030204" pitchFamily="34" charset="0"/>
                <a:ea typeface="Calibri" panose="020F0502020204030204" pitchFamily="34" charset="0"/>
              </a:rPr>
              <a:t>Hver lørdag fra kl. 08.30</a:t>
            </a:r>
            <a:endParaRPr lang="da-DK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da-DK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Seniorklubben</a:t>
            </a:r>
          </a:p>
          <a:p>
            <a:pPr marL="800100" lvl="1" indent="-342900" algn="l">
              <a:buFont typeface="Symbol" panose="05050102010706020507" pitchFamily="18" charset="2"/>
              <a:buChar char=""/>
            </a:pPr>
            <a:r>
              <a:rPr lang="da-DK" sz="1000" dirty="0">
                <a:latin typeface="Calibri" panose="020F0502020204030204" pitchFamily="34" charset="0"/>
                <a:ea typeface="Calibri" panose="020F0502020204030204" pitchFamily="34" charset="0"/>
              </a:rPr>
              <a:t>Hver tirsdag fra kl. 09.00 </a:t>
            </a:r>
            <a:endParaRPr lang="da-DK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da-DK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Sim Golf + alm. træning</a:t>
            </a:r>
          </a:p>
          <a:p>
            <a:pPr marL="800100" lvl="1" indent="-342900" algn="l">
              <a:buFont typeface="Symbol" panose="05050102010706020507" pitchFamily="18" charset="2"/>
              <a:buChar char=""/>
            </a:pPr>
            <a:r>
              <a:rPr lang="da-DK" sz="1200" dirty="0">
                <a:latin typeface="Calibri" panose="020F0502020204030204" pitchFamily="34" charset="0"/>
                <a:ea typeface="Calibri" panose="020F0502020204030204" pitchFamily="34" charset="0"/>
              </a:rPr>
              <a:t>Hver tirsdag og onsdag er der Sim Golf fra kl. 13-17 i Odense Bowlinghal &amp; </a:t>
            </a:r>
            <a:r>
              <a:rPr lang="da-DK" sz="1200" dirty="0" err="1">
                <a:latin typeface="Calibri" panose="020F0502020204030204" pitchFamily="34" charset="0"/>
                <a:ea typeface="Calibri" panose="020F0502020204030204" pitchFamily="34" charset="0"/>
              </a:rPr>
              <a:t>Simgolf</a:t>
            </a:r>
            <a:r>
              <a:rPr lang="da-DK" sz="1200" dirty="0">
                <a:latin typeface="Calibri" panose="020F0502020204030204" pitchFamily="34" charset="0"/>
                <a:ea typeface="Calibri" panose="020F0502020204030204" pitchFamily="34" charset="0"/>
              </a:rPr>
              <a:t> på Møllemarskvej i Odense.</a:t>
            </a:r>
          </a:p>
          <a:p>
            <a:pPr marL="800100" lvl="1" indent="-342900" algn="l">
              <a:buFont typeface="Symbol" panose="05050102010706020507" pitchFamily="18" charset="2"/>
              <a:buChar char=""/>
            </a:pPr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Der kan bookes alm. Træning på range hver tirsdag fra kl. 9-12 og torsdag kl. 9-17.</a:t>
            </a:r>
          </a:p>
          <a:p>
            <a:pPr marL="800100" lvl="1" indent="-342900" algn="l">
              <a:buFont typeface="Symbol" panose="05050102010706020507" pitchFamily="18" charset="2"/>
              <a:buChar char=""/>
            </a:pPr>
            <a:r>
              <a:rPr lang="da-DK" sz="1200" dirty="0">
                <a:latin typeface="Calibri" panose="020F0502020204030204" pitchFamily="34" charset="0"/>
                <a:ea typeface="Calibri" panose="020F0502020204030204" pitchFamily="34" charset="0"/>
              </a:rPr>
              <a:t>Der er fællestræning torsdag og torsdag kl. 10-11 og torsdag kl. 16-17.</a:t>
            </a:r>
          </a:p>
          <a:p>
            <a:pPr marL="800100" lvl="1" indent="-342900" algn="l">
              <a:buFont typeface="Symbol" panose="05050102010706020507" pitchFamily="18" charset="2"/>
              <a:buChar char=""/>
            </a:pPr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 hele bookes på </a:t>
            </a:r>
            <a:r>
              <a:rPr lang="da-DK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golfbox</a:t>
            </a:r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73E47A42-49FA-46C0-B3C3-993BB5835E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12" r="3883"/>
          <a:stretch/>
        </p:blipFill>
        <p:spPr>
          <a:xfrm>
            <a:off x="6551712" y="710262"/>
            <a:ext cx="2592288" cy="3312368"/>
          </a:xfrm>
          <a:prstGeom prst="rect">
            <a:avLst/>
          </a:prstGeom>
        </p:spPr>
      </p:pic>
      <p:sp>
        <p:nvSpPr>
          <p:cNvPr id="9" name="Æseløre 8">
            <a:extLst>
              <a:ext uri="{FF2B5EF4-FFF2-40B4-BE49-F238E27FC236}">
                <a16:creationId xmlns:a16="http://schemas.microsoft.com/office/drawing/2014/main" id="{F9DA8336-EED1-43E8-B42B-CB6951852EEA}"/>
              </a:ext>
            </a:extLst>
          </p:cNvPr>
          <p:cNvSpPr/>
          <p:nvPr/>
        </p:nvSpPr>
        <p:spPr>
          <a:xfrm>
            <a:off x="6551712" y="4022630"/>
            <a:ext cx="2592288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76FB77-69C5-3AEA-447E-D51A50B71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864" y="404664"/>
            <a:ext cx="5182344" cy="936104"/>
          </a:xfrm>
        </p:spPr>
        <p:txBody>
          <a:bodyPr/>
          <a:lstStyle/>
          <a:p>
            <a:pPr algn="l"/>
            <a:r>
              <a:rPr lang="da-DK" b="1" dirty="0"/>
              <a:t>Punkt 4</a:t>
            </a:r>
          </a:p>
        </p:txBody>
      </p:sp>
    </p:spTree>
    <p:extLst>
      <p:ext uri="{BB962C8B-B14F-4D97-AF65-F5344CB8AC3E}">
        <p14:creationId xmlns:p14="http://schemas.microsoft.com/office/powerpoint/2010/main" val="2252834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5182344" cy="936104"/>
          </a:xfrm>
        </p:spPr>
        <p:txBody>
          <a:bodyPr/>
          <a:lstStyle/>
          <a:p>
            <a:pPr algn="l"/>
            <a:r>
              <a:rPr lang="da-DK" b="1" dirty="0"/>
              <a:t>Punkt 5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0" y="1987189"/>
            <a:ext cx="5976664" cy="2880320"/>
          </a:xfrm>
        </p:spPr>
        <p:txBody>
          <a:bodyPr>
            <a:normAutofit/>
          </a:bodyPr>
          <a:lstStyle/>
          <a:p>
            <a:pPr marL="457200" algn="l"/>
            <a:endParaRPr lang="da-DK" altLang="da-DK" sz="14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altLang="da-DK" sz="3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Økonomiske KPI’er &amp; Medlemstal</a:t>
            </a:r>
          </a:p>
          <a:p>
            <a:pPr algn="l"/>
            <a:endParaRPr lang="da-DK" sz="1400" b="1" dirty="0"/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/>
          <p:cNvSpPr/>
          <p:nvPr/>
        </p:nvSpPr>
        <p:spPr>
          <a:xfrm>
            <a:off x="6156176" y="4221088"/>
            <a:ext cx="2592288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13" name="Billede 12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76E68946-583F-46D0-AC59-95670C1EA9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4" y="5587588"/>
            <a:ext cx="1080000" cy="1011414"/>
          </a:xfrm>
          <a:prstGeom prst="rect">
            <a:avLst/>
          </a:prstGeom>
        </p:spPr>
      </p:pic>
      <p:pic>
        <p:nvPicPr>
          <p:cNvPr id="11" name="Billede 10" descr="Et billede, der indeholder græs, udendørs, baseball, spil&#10;&#10;Automatisk genereret beskrivelse">
            <a:extLst>
              <a:ext uri="{FF2B5EF4-FFF2-40B4-BE49-F238E27FC236}">
                <a16:creationId xmlns:a16="http://schemas.microsoft.com/office/drawing/2014/main" id="{F04F255B-54B4-4B49-867A-F631206F08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7" t="1770" r="8505"/>
          <a:stretch/>
        </p:blipFill>
        <p:spPr>
          <a:xfrm>
            <a:off x="6156176" y="907894"/>
            <a:ext cx="259228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19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846640" cy="2592287"/>
          </a:xfrm>
        </p:spPr>
        <p:txBody>
          <a:bodyPr>
            <a:normAutofit/>
          </a:bodyPr>
          <a:lstStyle/>
          <a:p>
            <a:pPr algn="l"/>
            <a:r>
              <a:rPr lang="da-DK" b="1" dirty="0"/>
              <a:t>Økonomien ser ud til at holde med vores budget</a:t>
            </a:r>
            <a:br>
              <a:rPr lang="da-DK" b="1" dirty="0"/>
            </a:br>
            <a:r>
              <a:rPr lang="da-DK" sz="1500" b="1" dirty="0"/>
              <a:t>Der er udsving på enkelte kontier, men samlet ser det ud som planlagt!</a:t>
            </a:r>
            <a:endParaRPr lang="da-DK" b="1" dirty="0"/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13" name="Billede 12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76E68946-583F-46D0-AC59-95670C1EA9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4" y="5587588"/>
            <a:ext cx="1080000" cy="101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73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474932"/>
            <a:ext cx="8134672" cy="1584176"/>
          </a:xfrm>
        </p:spPr>
        <p:txBody>
          <a:bodyPr>
            <a:normAutofit/>
          </a:bodyPr>
          <a:lstStyle/>
          <a:p>
            <a:pPr algn="l"/>
            <a:r>
              <a:rPr lang="da-DK" b="1" dirty="0"/>
              <a:t>Medlemstal for 2024, se således ud</a:t>
            </a:r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13" name="Billede 12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76E68946-583F-46D0-AC59-95670C1EA9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4" y="5587588"/>
            <a:ext cx="1080000" cy="1011414"/>
          </a:xfrm>
          <a:prstGeom prst="rect">
            <a:avLst/>
          </a:prstGeom>
        </p:spPr>
      </p:pic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B7A28BA2-1197-8A4E-3691-0592137D87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619633"/>
              </p:ext>
            </p:extLst>
          </p:nvPr>
        </p:nvGraphicFramePr>
        <p:xfrm>
          <a:off x="1907704" y="2262188"/>
          <a:ext cx="5760640" cy="28212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0888">
                  <a:extLst>
                    <a:ext uri="{9D8B030D-6E8A-4147-A177-3AD203B41FA5}">
                      <a16:colId xmlns:a16="http://schemas.microsoft.com/office/drawing/2014/main" val="919056309"/>
                    </a:ext>
                  </a:extLst>
                </a:gridCol>
                <a:gridCol w="1294876">
                  <a:extLst>
                    <a:ext uri="{9D8B030D-6E8A-4147-A177-3AD203B41FA5}">
                      <a16:colId xmlns:a16="http://schemas.microsoft.com/office/drawing/2014/main" val="460857503"/>
                    </a:ext>
                  </a:extLst>
                </a:gridCol>
                <a:gridCol w="1294876">
                  <a:extLst>
                    <a:ext uri="{9D8B030D-6E8A-4147-A177-3AD203B41FA5}">
                      <a16:colId xmlns:a16="http://schemas.microsoft.com/office/drawing/2014/main" val="42813046"/>
                    </a:ext>
                  </a:extLst>
                </a:gridCol>
              </a:tblGrid>
              <a:tr h="276368"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2023</a:t>
                      </a:r>
                      <a:endParaRPr lang="da-DK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2024</a:t>
                      </a:r>
                      <a:endParaRPr lang="da-DK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165787"/>
                  </a:ext>
                </a:extLst>
              </a:tr>
              <a:tr h="195761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Aktive over 30 år</a:t>
                      </a:r>
                      <a:endParaRPr lang="da-DK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339</a:t>
                      </a:r>
                      <a:endParaRPr lang="da-DK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347</a:t>
                      </a:r>
                      <a:endParaRPr lang="da-DK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773635"/>
                  </a:ext>
                </a:extLst>
              </a:tr>
              <a:tr h="195761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Flex</a:t>
                      </a:r>
                      <a:endParaRPr lang="da-DK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27</a:t>
                      </a:r>
                      <a:endParaRPr lang="da-DK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32</a:t>
                      </a:r>
                      <a:endParaRPr lang="da-DK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3439300"/>
                  </a:ext>
                </a:extLst>
              </a:tr>
              <a:tr h="195761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Flex +</a:t>
                      </a:r>
                      <a:endParaRPr lang="da-DK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3</a:t>
                      </a:r>
                      <a:endParaRPr lang="da-DK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</a:t>
                      </a:r>
                      <a:endParaRPr lang="da-DK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4287474"/>
                  </a:ext>
                </a:extLst>
              </a:tr>
              <a:tr h="195761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Long Distance</a:t>
                      </a:r>
                      <a:endParaRPr lang="da-DK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6</a:t>
                      </a:r>
                      <a:endParaRPr lang="da-DK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6</a:t>
                      </a:r>
                      <a:endParaRPr lang="da-DK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8114724"/>
                  </a:ext>
                </a:extLst>
              </a:tr>
              <a:tr h="195761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Ugedage</a:t>
                      </a:r>
                      <a:endParaRPr lang="da-DK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3</a:t>
                      </a:r>
                      <a:endParaRPr lang="da-DK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</a:t>
                      </a:r>
                      <a:endParaRPr lang="da-DK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3664400"/>
                  </a:ext>
                </a:extLst>
              </a:tr>
              <a:tr h="195761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Studiemedlemmer</a:t>
                      </a:r>
                      <a:endParaRPr lang="da-DK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0</a:t>
                      </a:r>
                      <a:endParaRPr lang="da-DK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</a:t>
                      </a:r>
                      <a:endParaRPr lang="da-DK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1404889"/>
                  </a:ext>
                </a:extLst>
              </a:tr>
              <a:tr h="195761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Ungseniorer</a:t>
                      </a:r>
                      <a:endParaRPr lang="da-DK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6</a:t>
                      </a:r>
                      <a:endParaRPr lang="da-DK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3</a:t>
                      </a:r>
                      <a:endParaRPr lang="da-DK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2484190"/>
                  </a:ext>
                </a:extLst>
              </a:tr>
              <a:tr h="195761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DGU-Flex</a:t>
                      </a:r>
                      <a:endParaRPr lang="da-DK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85</a:t>
                      </a:r>
                      <a:endParaRPr lang="da-DK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98</a:t>
                      </a:r>
                      <a:endParaRPr lang="da-DK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6048002"/>
                  </a:ext>
                </a:extLst>
              </a:tr>
              <a:tr h="195761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Junior</a:t>
                      </a:r>
                      <a:endParaRPr lang="da-DK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13</a:t>
                      </a:r>
                      <a:endParaRPr lang="da-DK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9</a:t>
                      </a:r>
                      <a:endParaRPr lang="da-DK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2711702"/>
                  </a:ext>
                </a:extLst>
              </a:tr>
              <a:tr h="195761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Passive</a:t>
                      </a:r>
                      <a:endParaRPr lang="da-DK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34</a:t>
                      </a:r>
                      <a:endParaRPr lang="da-DK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30</a:t>
                      </a:r>
                      <a:endParaRPr lang="da-DK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136224"/>
                  </a:ext>
                </a:extLst>
              </a:tr>
              <a:tr h="195761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Pit &amp; Put</a:t>
                      </a:r>
                      <a:endParaRPr lang="da-DK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6</a:t>
                      </a:r>
                      <a:endParaRPr lang="da-DK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6</a:t>
                      </a:r>
                      <a:endParaRPr lang="da-DK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8154953"/>
                  </a:ext>
                </a:extLst>
              </a:tr>
              <a:tr h="195761"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6826663"/>
                  </a:ext>
                </a:extLst>
              </a:tr>
              <a:tr h="195761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Total</a:t>
                      </a:r>
                      <a:endParaRPr lang="da-DK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522 </a:t>
                      </a:r>
                      <a:endParaRPr lang="da-DK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 dirty="0">
                          <a:effectLst/>
                        </a:rPr>
                        <a:t>537 </a:t>
                      </a:r>
                      <a:endParaRPr lang="da-DK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1616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366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5182344" cy="936104"/>
          </a:xfrm>
        </p:spPr>
        <p:txBody>
          <a:bodyPr/>
          <a:lstStyle/>
          <a:p>
            <a:pPr algn="l"/>
            <a:r>
              <a:rPr lang="da-DK" b="1" dirty="0"/>
              <a:t>VELKOMMEN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5184576" cy="2880320"/>
          </a:xfrm>
        </p:spPr>
        <p:txBody>
          <a:bodyPr/>
          <a:lstStyle/>
          <a:p>
            <a:pPr algn="l"/>
            <a:r>
              <a:rPr lang="da-DK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l"/>
            <a:r>
              <a:rPr lang="da-DK" b="1" dirty="0">
                <a:latin typeface="Verdana" panose="020B0604030504040204" pitchFamily="34" charset="0"/>
                <a:ea typeface="Verdana" panose="020B0604030504040204" pitchFamily="34" charset="0"/>
              </a:rPr>
              <a:t>Medlemsmøde i </a:t>
            </a:r>
          </a:p>
          <a:p>
            <a:pPr algn="l"/>
            <a:r>
              <a:rPr lang="da-DK" b="1" dirty="0">
                <a:latin typeface="Verdana" panose="020B0604030504040204" pitchFamily="34" charset="0"/>
                <a:ea typeface="Verdana" panose="020B0604030504040204" pitchFamily="34" charset="0"/>
              </a:rPr>
              <a:t>Vestfyns Golfklub</a:t>
            </a:r>
          </a:p>
          <a:p>
            <a:pPr algn="l"/>
            <a:r>
              <a:rPr lang="da-DK" b="1" dirty="0">
                <a:latin typeface="Verdana" panose="020B0604030504040204" pitchFamily="34" charset="0"/>
                <a:ea typeface="Verdana" panose="020B0604030504040204" pitchFamily="34" charset="0"/>
              </a:rPr>
              <a:t>10. januar 2024</a:t>
            </a:r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/>
          <p:cNvSpPr/>
          <p:nvPr/>
        </p:nvSpPr>
        <p:spPr>
          <a:xfrm>
            <a:off x="6156176" y="4221088"/>
            <a:ext cx="2592288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7" name="Billede 6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7F9B085B-DDC3-4BA6-8665-5F69B06F8D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8" y="5384618"/>
            <a:ext cx="1573295" cy="1473382"/>
          </a:xfrm>
          <a:prstGeom prst="rect">
            <a:avLst/>
          </a:prstGeom>
        </p:spPr>
      </p:pic>
      <p:pic>
        <p:nvPicPr>
          <p:cNvPr id="11" name="Billede 10" descr="Et billede, der indeholder bord, lille, sidder, græs&#10;&#10;Automatisk genereret beskrivelse">
            <a:extLst>
              <a:ext uri="{FF2B5EF4-FFF2-40B4-BE49-F238E27FC236}">
                <a16:creationId xmlns:a16="http://schemas.microsoft.com/office/drawing/2014/main" id="{2B7CF07B-9874-473F-AFF0-AFFF6621DB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" b="2230"/>
          <a:stretch/>
        </p:blipFill>
        <p:spPr>
          <a:xfrm>
            <a:off x="6156176" y="903546"/>
            <a:ext cx="2592289" cy="331754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0" y="1464741"/>
            <a:ext cx="5976664" cy="2880320"/>
          </a:xfrm>
        </p:spPr>
        <p:txBody>
          <a:bodyPr>
            <a:normAutofit/>
          </a:bodyPr>
          <a:lstStyle/>
          <a:p>
            <a:pPr marL="114300"/>
            <a:r>
              <a:rPr lang="da-DK" altLang="da-DK" sz="4000" b="1" dirty="0">
                <a:solidFill>
                  <a:srgbClr val="0F452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Evt.</a:t>
            </a:r>
          </a:p>
          <a:p>
            <a:pPr marL="114300"/>
            <a:endParaRPr lang="da-DK" altLang="da-DK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da-DK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/>
          <p:cNvSpPr/>
          <p:nvPr/>
        </p:nvSpPr>
        <p:spPr>
          <a:xfrm>
            <a:off x="6156176" y="4221088"/>
            <a:ext cx="2592288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13" name="Billede 12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42957A9D-BF44-4D12-9D9D-8CF39FB810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4" y="5587588"/>
            <a:ext cx="1080000" cy="1011414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0A369B4D-1F8E-4E4D-BAF9-F574039697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941" t="22487" r="26416" b="-5940"/>
          <a:stretch/>
        </p:blipFill>
        <p:spPr>
          <a:xfrm>
            <a:off x="6156176" y="801447"/>
            <a:ext cx="259228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57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5182344" cy="936104"/>
          </a:xfrm>
        </p:spPr>
        <p:txBody>
          <a:bodyPr/>
          <a:lstStyle/>
          <a:p>
            <a:pPr algn="l"/>
            <a:r>
              <a:rPr lang="da-DK" b="1" dirty="0"/>
              <a:t>Agenda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51520" y="1700810"/>
            <a:ext cx="5976664" cy="3683808"/>
          </a:xfrm>
        </p:spPr>
        <p:txBody>
          <a:bodyPr>
            <a:normAutofit fontScale="92500" lnSpcReduction="20000"/>
          </a:bodyPr>
          <a:lstStyle/>
          <a:p>
            <a:pPr marL="800100" indent="-342900" algn="l">
              <a:buFont typeface="+mj-lt"/>
              <a:buAutoNum type="arabicPeriod"/>
            </a:pPr>
            <a:r>
              <a:rPr lang="da-DK" altLang="da-DK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Præsentation af ny chefgreenkeeper</a:t>
            </a:r>
          </a:p>
          <a:p>
            <a:pPr marL="914400" indent="-457200" algn="l">
              <a:buFont typeface="+mj-lt"/>
              <a:buAutoNum type="arabicPeriod"/>
            </a:pPr>
            <a:endParaRPr lang="da-DK" altLang="da-DK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indent="-342900" algn="l">
              <a:buFont typeface="+mj-lt"/>
              <a:buAutoNum type="arabicPeriod"/>
            </a:pPr>
            <a:r>
              <a:rPr lang="da-DK" altLang="da-DK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Hvad bringer fremtiden på banen ?</a:t>
            </a:r>
          </a:p>
          <a:p>
            <a:pPr marL="914400" indent="-457200" algn="l">
              <a:buFont typeface="+mj-lt"/>
              <a:buAutoNum type="arabicPeriod"/>
            </a:pPr>
            <a:endParaRPr lang="da-DK" altLang="da-DK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indent="-342900" algn="l">
              <a:buFont typeface="+mj-lt"/>
              <a:buAutoNum type="arabicPeriod"/>
            </a:pPr>
            <a:r>
              <a:rPr lang="da-DK" altLang="da-DK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Udvalg i klubben, som kunne bruge mere liv!</a:t>
            </a:r>
          </a:p>
          <a:p>
            <a:pPr marL="914400" indent="-457200" algn="l">
              <a:buFont typeface="+mj-lt"/>
              <a:buAutoNum type="arabicPeriod"/>
            </a:pPr>
            <a:endParaRPr lang="da-DK" altLang="da-DK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indent="-342900" algn="l">
              <a:buFont typeface="+mj-lt"/>
              <a:buAutoNum type="arabicPeriod"/>
            </a:pPr>
            <a:r>
              <a:rPr lang="da-DK" altLang="da-DK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Vinteraktiviteter</a:t>
            </a:r>
          </a:p>
          <a:p>
            <a:pPr marL="800100" indent="-342900" algn="l">
              <a:buFont typeface="+mj-lt"/>
              <a:buAutoNum type="arabicPeriod"/>
            </a:pPr>
            <a:endParaRPr lang="da-DK" altLang="da-DK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indent="-342900" algn="l">
              <a:buFont typeface="+mj-lt"/>
              <a:buAutoNum type="arabicPeriod"/>
            </a:pPr>
            <a:r>
              <a:rPr lang="da-DK" altLang="da-DK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Medlems status og status på økonomi</a:t>
            </a:r>
          </a:p>
          <a:p>
            <a:pPr marL="800100" indent="-342900" algn="l">
              <a:buFont typeface="+mj-lt"/>
              <a:buAutoNum type="arabicPeriod"/>
            </a:pPr>
            <a:endParaRPr lang="da-DK" altLang="da-DK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indent="-342900" algn="l">
              <a:buFont typeface="+mj-lt"/>
              <a:buAutoNum type="arabicPeriod"/>
            </a:pPr>
            <a:r>
              <a:rPr lang="da-DK" altLang="da-DK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Evt.</a:t>
            </a:r>
          </a:p>
          <a:p>
            <a:pPr algn="l"/>
            <a:endParaRPr lang="da-DK" sz="1400" dirty="0"/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/>
          <p:cNvSpPr/>
          <p:nvPr/>
        </p:nvSpPr>
        <p:spPr>
          <a:xfrm>
            <a:off x="6156176" y="4221088"/>
            <a:ext cx="2592288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pic>
        <p:nvPicPr>
          <p:cNvPr id="14" name="Billede 13" descr="Udslag hul 10.jpg"/>
          <p:cNvPicPr>
            <a:picLocks noChangeAspect="1"/>
          </p:cNvPicPr>
          <p:nvPr/>
        </p:nvPicPr>
        <p:blipFill>
          <a:blip r:embed="rId3" cstate="print"/>
          <a:srcRect l="26359" r="17821"/>
          <a:stretch>
            <a:fillRect/>
          </a:stretch>
        </p:blipFill>
        <p:spPr>
          <a:xfrm>
            <a:off x="6156176" y="738082"/>
            <a:ext cx="2592288" cy="3483006"/>
          </a:xfrm>
          <a:prstGeom prst="rect">
            <a:avLst/>
          </a:prstGeom>
        </p:spPr>
      </p:pic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7" name="Billede 6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7F9B085B-DDC3-4BA6-8665-5F69B06F8D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8" y="5384618"/>
            <a:ext cx="1573295" cy="147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62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5182344" cy="936104"/>
          </a:xfrm>
        </p:spPr>
        <p:txBody>
          <a:bodyPr/>
          <a:lstStyle/>
          <a:p>
            <a:pPr algn="l"/>
            <a:r>
              <a:rPr lang="da-DK" b="1" dirty="0"/>
              <a:t>Punkt 1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0" y="1857318"/>
            <a:ext cx="6444208" cy="2880320"/>
          </a:xfrm>
        </p:spPr>
        <p:txBody>
          <a:bodyPr>
            <a:normAutofit/>
          </a:bodyPr>
          <a:lstStyle/>
          <a:p>
            <a:pPr marL="457200" algn="l"/>
            <a:r>
              <a:rPr lang="da-DK" altLang="da-DK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Præsentation af ny chefgreenkeeper:</a:t>
            </a:r>
          </a:p>
          <a:p>
            <a:pPr marL="457200" algn="l"/>
            <a:endParaRPr lang="da-DK" altLang="da-DK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algn="l"/>
            <a:r>
              <a:rPr lang="da-DK" altLang="da-DK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Søren Ørskov 49 år – fra Fyn</a:t>
            </a:r>
          </a:p>
          <a:p>
            <a:pPr marL="457200" algn="l"/>
            <a:endParaRPr lang="da-DK" altLang="da-DK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algn="l"/>
            <a:r>
              <a:rPr lang="da-DK" altLang="da-DK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Juniormedlem i Vestfyns Golfklub – Elite spiller i VFG, samt medlem af junior</a:t>
            </a:r>
          </a:p>
          <a:p>
            <a:pPr marL="457200" algn="l"/>
            <a:r>
              <a:rPr lang="da-DK" altLang="da-DK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&amp; elite udvalg i VFG (13 år)</a:t>
            </a:r>
          </a:p>
          <a:p>
            <a:pPr marL="457200" algn="l"/>
            <a:endParaRPr lang="da-DK" altLang="da-DK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algn="l"/>
            <a:r>
              <a:rPr lang="da-DK" altLang="da-DK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Uddannet protræner ved Michael i Faaborg og Niels Erik i Viborg</a:t>
            </a:r>
          </a:p>
          <a:p>
            <a:pPr marL="457200" algn="l"/>
            <a:endParaRPr lang="da-DK" altLang="da-DK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algn="l"/>
            <a:r>
              <a:rPr lang="da-DK" altLang="da-DK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Uddannet greenkeeper fra Barløseborg / Great Northern</a:t>
            </a:r>
          </a:p>
          <a:p>
            <a:pPr marL="457200" algn="l"/>
            <a:endParaRPr lang="da-DK" altLang="da-DK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algn="l"/>
            <a:r>
              <a:rPr lang="da-DK" altLang="da-DK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Sluttet af i Brønderslev Golfklub som chefgreenkeeper de sidste 5år</a:t>
            </a:r>
          </a:p>
          <a:p>
            <a:pPr algn="l"/>
            <a:endParaRPr lang="da-DK" sz="1200" dirty="0"/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/>
          <p:cNvSpPr/>
          <p:nvPr/>
        </p:nvSpPr>
        <p:spPr>
          <a:xfrm>
            <a:off x="6156176" y="4221088"/>
            <a:ext cx="2592288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7" name="Billede 6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7F9B085B-DDC3-4BA6-8665-5F69B06F8D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4" y="5587588"/>
            <a:ext cx="1080000" cy="1011414"/>
          </a:xfrm>
          <a:prstGeom prst="rect">
            <a:avLst/>
          </a:prstGeom>
        </p:spPr>
      </p:pic>
      <p:pic>
        <p:nvPicPr>
          <p:cNvPr id="8" name="Billede 7" descr="Et billede, der indeholder bygning, person, personer, sidder&#10;&#10;Automatisk genereret beskrivelse">
            <a:extLst>
              <a:ext uri="{FF2B5EF4-FFF2-40B4-BE49-F238E27FC236}">
                <a16:creationId xmlns:a16="http://schemas.microsoft.com/office/drawing/2014/main" id="{3DFFFEF2-A1C9-44B5-905B-5798BB7589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/>
          <a:stretch/>
        </p:blipFill>
        <p:spPr>
          <a:xfrm>
            <a:off x="6156176" y="907895"/>
            <a:ext cx="2592288" cy="331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5182344" cy="936104"/>
          </a:xfrm>
        </p:spPr>
        <p:txBody>
          <a:bodyPr/>
          <a:lstStyle/>
          <a:p>
            <a:pPr algn="l"/>
            <a:r>
              <a:rPr lang="da-DK" b="1" dirty="0"/>
              <a:t>Punkt 2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2062" y="1989854"/>
            <a:ext cx="5976664" cy="3671394"/>
          </a:xfrm>
        </p:spPr>
        <p:txBody>
          <a:bodyPr>
            <a:normAutofit/>
          </a:bodyPr>
          <a:lstStyle/>
          <a:p>
            <a:pPr marL="457200" algn="l"/>
            <a:r>
              <a:rPr lang="da-DK" altLang="da-DK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Hvad bringer fremtiden på banen ?</a:t>
            </a:r>
          </a:p>
          <a:p>
            <a:pPr marL="457200" algn="l"/>
            <a:endParaRPr lang="da-DK" altLang="da-DK" sz="14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indent="-285750" algn="l">
              <a:buFont typeface="Arial" panose="020B0604020202020204" pitchFamily="34" charset="0"/>
              <a:buChar char="•"/>
            </a:pPr>
            <a:r>
              <a:rPr lang="da-DK" altLang="da-DK" sz="1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Robotter </a:t>
            </a:r>
          </a:p>
          <a:p>
            <a:pPr marL="1200150" lvl="1" indent="-285750" algn="l">
              <a:buFont typeface="Arial" panose="020B0604020202020204" pitchFamily="34" charset="0"/>
              <a:buChar char="•"/>
            </a:pPr>
            <a:r>
              <a:rPr lang="da-DK" altLang="da-DK" sz="10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 kigger ind i om robotter kan hjælpe på ressourcer på fairway og semirough.</a:t>
            </a:r>
          </a:p>
          <a:p>
            <a:pPr marL="457200" algn="l"/>
            <a:endParaRPr lang="da-DK" altLang="da-DK" sz="14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indent="-285750" algn="l">
              <a:buFont typeface="Arial" panose="020B0604020202020204" pitchFamily="34" charset="0"/>
              <a:buChar char="•"/>
            </a:pPr>
            <a:r>
              <a:rPr lang="da-DK" altLang="da-DK" sz="1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Flere træer – semirough</a:t>
            </a:r>
          </a:p>
          <a:p>
            <a:pPr marL="1200150" lvl="1" indent="-285750" algn="l">
              <a:buFont typeface="Arial" panose="020B0604020202020204" pitchFamily="34" charset="0"/>
              <a:buChar char="•"/>
            </a:pPr>
            <a:r>
              <a:rPr lang="da-DK" altLang="da-DK" sz="10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 har plantet træer i både 2022 og 2023 og vil kigge på om vi ikke kan klippe græsset rundet om træer og mellem træer ned til </a:t>
            </a:r>
            <a:r>
              <a:rPr lang="da-DK" altLang="da-DK" sz="1000" b="1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semi</a:t>
            </a:r>
            <a:r>
              <a:rPr lang="da-DK" altLang="da-DK" sz="10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rough, så straffen kun er at ligge i blandt træerne.</a:t>
            </a:r>
          </a:p>
          <a:p>
            <a:pPr marL="1200150" lvl="1" indent="-285750" algn="l">
              <a:buFont typeface="Arial" panose="020B0604020202020204" pitchFamily="34" charset="0"/>
              <a:buChar char="•"/>
            </a:pPr>
            <a:endParaRPr lang="da-DK" altLang="da-DK" sz="10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indent="-285750" algn="l">
              <a:buFont typeface="Arial" panose="020B0604020202020204" pitchFamily="34" charset="0"/>
              <a:buChar char="•"/>
            </a:pPr>
            <a:r>
              <a:rPr lang="da-DK" altLang="da-DK" sz="1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Bedre flow på banen</a:t>
            </a:r>
          </a:p>
          <a:p>
            <a:pPr marL="1200150" lvl="1" indent="-285750" algn="l">
              <a:buFont typeface="Arial" panose="020B0604020202020204" pitchFamily="34" charset="0"/>
              <a:buChar char="•"/>
            </a:pPr>
            <a:r>
              <a:rPr lang="da-DK" altLang="da-DK" sz="10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 skal have kigget på hvordan vi sikrer at man oftere kan finde sin bold</a:t>
            </a:r>
          </a:p>
          <a:p>
            <a:pPr marL="1200150" lvl="1" indent="-285750" algn="l">
              <a:buFont typeface="Arial" panose="020B0604020202020204" pitchFamily="34" charset="0"/>
              <a:buChar char="•"/>
            </a:pPr>
            <a:endParaRPr lang="da-DK" altLang="da-DK" sz="10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indent="-285750" algn="l">
              <a:buFont typeface="Arial" panose="020B0604020202020204" pitchFamily="34" charset="0"/>
              <a:buChar char="•"/>
            </a:pPr>
            <a:r>
              <a:rPr lang="da-DK" altLang="da-DK" sz="1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Greens</a:t>
            </a:r>
          </a:p>
          <a:p>
            <a:pPr marL="1200150" lvl="1" indent="-285750" algn="l">
              <a:buFont typeface="Arial" panose="020B0604020202020204" pitchFamily="34" charset="0"/>
              <a:buChar char="•"/>
            </a:pPr>
            <a:r>
              <a:rPr lang="da-DK" altLang="da-DK" sz="10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Fokus punkt vil være at begrænse ukrudt på greens</a:t>
            </a:r>
          </a:p>
          <a:p>
            <a:pPr marL="1200150" lvl="1" indent="-285750" algn="l">
              <a:buFont typeface="Arial" panose="020B0604020202020204" pitchFamily="34" charset="0"/>
              <a:buChar char="•"/>
            </a:pPr>
            <a:endParaRPr lang="da-DK" altLang="da-DK" sz="10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00150" lvl="1" indent="-285750" algn="l">
              <a:buFont typeface="Arial" panose="020B0604020202020204" pitchFamily="34" charset="0"/>
              <a:buChar char="•"/>
            </a:pPr>
            <a:endParaRPr lang="da-DK" altLang="da-DK" sz="10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1" algn="l"/>
            <a:endParaRPr lang="da-DK" altLang="da-DK" sz="10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algn="l"/>
            <a:endParaRPr lang="da-DK" altLang="da-DK" sz="1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da-DK" sz="1400" dirty="0"/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/>
          <p:cNvSpPr/>
          <p:nvPr/>
        </p:nvSpPr>
        <p:spPr>
          <a:xfrm>
            <a:off x="6156176" y="4221088"/>
            <a:ext cx="2592288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13" name="Billede 12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C2815B16-FE66-4EB4-94C9-692382E693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4" y="5587588"/>
            <a:ext cx="1080000" cy="1011414"/>
          </a:xfrm>
          <a:prstGeom prst="rect">
            <a:avLst/>
          </a:prstGeom>
        </p:spPr>
      </p:pic>
      <p:pic>
        <p:nvPicPr>
          <p:cNvPr id="16" name="Billede 15" descr="Et billede, der indeholder græs, udendørs, felt, spil&#10;&#10;Automatisk genereret beskrivelse">
            <a:extLst>
              <a:ext uri="{FF2B5EF4-FFF2-40B4-BE49-F238E27FC236}">
                <a16:creationId xmlns:a16="http://schemas.microsoft.com/office/drawing/2014/main" id="{C856590A-245A-436F-9B7D-CD58F442DF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8" t="1730" r="38848" b="19261"/>
          <a:stretch/>
        </p:blipFill>
        <p:spPr>
          <a:xfrm>
            <a:off x="6133607" y="827337"/>
            <a:ext cx="2614857" cy="337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31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1864" y="404664"/>
            <a:ext cx="5182344" cy="936104"/>
          </a:xfrm>
        </p:spPr>
        <p:txBody>
          <a:bodyPr/>
          <a:lstStyle/>
          <a:p>
            <a:pPr algn="l"/>
            <a:r>
              <a:rPr lang="da-DK" b="1" dirty="0"/>
              <a:t>Punkt 3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6692" y="1156980"/>
            <a:ext cx="6192688" cy="4171610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3000" b="1" dirty="0">
                <a:solidFill>
                  <a:srgbClr val="0F4524"/>
                </a:solidFill>
                <a:effectLst/>
                <a:ea typeface="Calibri" panose="020F0502020204030204" pitchFamily="34" charset="0"/>
              </a:rPr>
              <a:t>Udvalg i klubben, som kunne bruge mere liv!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200" dirty="0">
              <a:effectLst/>
              <a:ea typeface="Calibri" panose="020F050202020403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a-DK" sz="1200" dirty="0">
                <a:effectLst/>
                <a:ea typeface="Calibri" panose="020F0502020204030204" pitchFamily="34" charset="0"/>
              </a:rPr>
              <a:t>Rekrutteringsudvalg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a-DK" sz="1200" dirty="0">
                <a:ea typeface="Calibri" panose="020F0502020204030204" pitchFamily="34" charset="0"/>
              </a:rPr>
              <a:t>Viceværter på hold 1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a-DK" sz="1200" dirty="0">
                <a:effectLst/>
                <a:ea typeface="Calibri" panose="020F0502020204030204" pitchFamily="34" charset="0"/>
              </a:rPr>
              <a:t>Medlemspleje- </a:t>
            </a:r>
            <a:r>
              <a:rPr lang="da-DK" sz="1200" dirty="0">
                <a:ea typeface="Calibri" panose="020F0502020204030204" pitchFamily="34" charset="0"/>
              </a:rPr>
              <a:t>&amp; </a:t>
            </a:r>
            <a:r>
              <a:rPr lang="da-DK" sz="1200" dirty="0">
                <a:effectLst/>
                <a:ea typeface="Calibri" panose="020F0502020204030204" pitchFamily="34" charset="0"/>
              </a:rPr>
              <a:t>Fastholdelsesudvalg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a-DK" sz="1200" dirty="0">
                <a:ea typeface="Calibri" panose="020F0502020204030204" pitchFamily="34" charset="0"/>
              </a:rPr>
              <a:t>Sponsorudvalg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a-DK" sz="1200" dirty="0">
                <a:effectLst/>
                <a:ea typeface="Calibri" panose="020F0502020204030204" pitchFamily="34" charset="0"/>
              </a:rPr>
              <a:t>Regel og HCP udvalg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a-DK" sz="1200" dirty="0">
                <a:ea typeface="Calibri" panose="020F0502020204030204" pitchFamily="34" charset="0"/>
              </a:rPr>
              <a:t>Underudvalg til baneudvalg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da-DK" sz="1200" dirty="0">
                <a:effectLst/>
                <a:ea typeface="Calibri" panose="020F0502020204030204" pitchFamily="34" charset="0"/>
              </a:rPr>
              <a:t>Frivillige til bunker arbejde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da-DK" sz="1200" dirty="0">
                <a:ea typeface="Calibri" panose="020F0502020204030204" pitchFamily="34" charset="0"/>
              </a:rPr>
              <a:t>Frivillige til Flymo klip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da-DK" sz="1200" dirty="0">
                <a:effectLst/>
                <a:ea typeface="Calibri" panose="020F0502020204030204" pitchFamily="34" charset="0"/>
              </a:rPr>
              <a:t>Frivillige til buskrydning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da-DK" sz="1200" dirty="0">
                <a:ea typeface="Calibri" panose="020F0502020204030204" pitchFamily="34" charset="0"/>
              </a:rPr>
              <a:t>Frivillige til skovholdet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da-DK" sz="1200" dirty="0">
                <a:effectLst/>
                <a:ea typeface="Calibri" panose="020F0502020204030204" pitchFamily="34" charset="0"/>
              </a:rPr>
              <a:t>Frivillige til at køre affald væk 2 gange om måneden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a-DK" sz="1200" dirty="0">
                <a:effectLst/>
                <a:ea typeface="Calibri" panose="020F0502020204030204" pitchFamily="34" charset="0"/>
              </a:rPr>
              <a:t>Frivillige til at arbejde omkring klubhus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a-DK" sz="1200" dirty="0">
                <a:ea typeface="Calibri" panose="020F0502020204030204" pitchFamily="34" charset="0"/>
              </a:rPr>
              <a:t>Turneringsleder udvalg (2 møder pr. år)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a-DK" sz="1200" dirty="0">
                <a:effectLst/>
                <a:ea typeface="Calibri" panose="020F0502020204030204" pitchFamily="34" charset="0"/>
              </a:rPr>
              <a:t>Baneservice</a:t>
            </a:r>
          </a:p>
          <a:p>
            <a:pPr algn="l"/>
            <a:endParaRPr lang="da-DK" sz="1200" dirty="0"/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/>
          <p:cNvSpPr/>
          <p:nvPr/>
        </p:nvSpPr>
        <p:spPr>
          <a:xfrm>
            <a:off x="6156176" y="4195693"/>
            <a:ext cx="2592288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13" name="Billede 12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665A0190-1072-4C32-BCDE-ADD651158A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4" y="5587588"/>
            <a:ext cx="1080000" cy="1011414"/>
          </a:xfrm>
          <a:prstGeom prst="rect">
            <a:avLst/>
          </a:prstGeom>
        </p:spPr>
      </p:pic>
      <p:pic>
        <p:nvPicPr>
          <p:cNvPr id="6" name="Billede 5" descr="Et billede, der indeholder plante&#10;&#10;Automatisk genereret beskrivelse">
            <a:extLst>
              <a:ext uri="{FF2B5EF4-FFF2-40B4-BE49-F238E27FC236}">
                <a16:creationId xmlns:a16="http://schemas.microsoft.com/office/drawing/2014/main" id="{071A083E-4B61-845A-6FF3-5F634D304C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33820" y="1174207"/>
            <a:ext cx="3445307" cy="258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87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5182344" cy="936104"/>
          </a:xfrm>
        </p:spPr>
        <p:txBody>
          <a:bodyPr/>
          <a:lstStyle/>
          <a:p>
            <a:pPr algn="l"/>
            <a:r>
              <a:rPr lang="da-DK" b="1" dirty="0"/>
              <a:t>Rekrutteringsudvalg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5400600" cy="2880320"/>
          </a:xfrm>
        </p:spPr>
        <p:txBody>
          <a:bodyPr>
            <a:normAutofit fontScale="92500"/>
          </a:bodyPr>
          <a:lstStyle/>
          <a:p>
            <a:pPr algn="l"/>
            <a:r>
              <a:rPr lang="da-DK" sz="1600" dirty="0"/>
              <a:t>Der arbejdes primært med at planlægge aktiviteter for at tiltrække nye medlemmer til VFG. Som eksempler kan nævnes:</a:t>
            </a:r>
          </a:p>
          <a:p>
            <a:pPr algn="l"/>
            <a:r>
              <a:rPr lang="da-DK" sz="1600" dirty="0"/>
              <a:t>	</a:t>
            </a:r>
            <a:r>
              <a:rPr lang="da-DK" sz="1600" b="1" i="1" dirty="0"/>
              <a:t>Mænd &amp; golf – Kvinder &amp; golf  – ældre sagen, etc. etc.</a:t>
            </a:r>
          </a:p>
          <a:p>
            <a:pPr algn="l"/>
            <a:r>
              <a:rPr lang="da-DK" sz="1600" dirty="0"/>
              <a:t>Aktiviteterne planlægges i samarbejde med golf manager, og med inspiration fra DGU.</a:t>
            </a:r>
          </a:p>
          <a:p>
            <a:pPr algn="l"/>
            <a:r>
              <a:rPr lang="da-DK" sz="1600" dirty="0"/>
              <a:t>Året aktiviteter planlægges sammen med, og overdrages til begynderudvalget – enkelte aktiviteter følges op og assisteres af rekrutterings udvalget.</a:t>
            </a:r>
          </a:p>
          <a:p>
            <a:pPr algn="l"/>
            <a:endParaRPr lang="da-DK" sz="1600" dirty="0"/>
          </a:p>
          <a:p>
            <a:pPr algn="l"/>
            <a:r>
              <a:rPr lang="da-DK" sz="1600" dirty="0"/>
              <a:t>Pt. 2 personer i udvalget – Vi kunne godt bruge 2-3 personer mere for at komme med nye tiltag….   Så kom frisk </a:t>
            </a:r>
            <a:r>
              <a:rPr lang="da-DK" sz="1600" dirty="0">
                <a:sym typeface="Wingdings" panose="05000000000000000000" pitchFamily="2" charset="2"/>
              </a:rPr>
              <a:t></a:t>
            </a:r>
            <a:endParaRPr lang="da-DK" sz="1600" dirty="0"/>
          </a:p>
          <a:p>
            <a:pPr marL="457200" algn="l"/>
            <a:endParaRPr lang="da-DK" altLang="da-DK" sz="14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/>
          <p:cNvSpPr/>
          <p:nvPr/>
        </p:nvSpPr>
        <p:spPr>
          <a:xfrm>
            <a:off x="6156176" y="4221088"/>
            <a:ext cx="2592288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13" name="Billede 12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33924654-A72E-488F-A765-C2FF71F732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4" y="5587588"/>
            <a:ext cx="1080000" cy="1011414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2AA1C824-9D7E-4FBF-B0E4-33E4468319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794"/>
          <a:stretch/>
        </p:blipFill>
        <p:spPr>
          <a:xfrm>
            <a:off x="6154192" y="908720"/>
            <a:ext cx="259427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25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1864" y="404664"/>
            <a:ext cx="5562304" cy="936104"/>
          </a:xfrm>
        </p:spPr>
        <p:txBody>
          <a:bodyPr>
            <a:normAutofit/>
          </a:bodyPr>
          <a:lstStyle/>
          <a:p>
            <a:pPr algn="l"/>
            <a:r>
              <a:rPr lang="da-DK" b="1" dirty="0"/>
              <a:t>Viceværter på hold 3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6692" y="1156980"/>
            <a:ext cx="6192688" cy="417161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b="1" kern="100" dirty="0">
                <a:solidFill>
                  <a:srgbClr val="0F45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mangler 2 – 4 mand mere på hold 3 </a:t>
            </a:r>
          </a:p>
          <a:p>
            <a:pPr marL="800100" lvl="1" indent="-342900" algn="l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1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Hvad laver man som vicevært ?</a:t>
            </a:r>
          </a:p>
          <a:p>
            <a:pPr marL="1257300" lvl="2" indent="-342900" algn="l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12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Mødes hver 4. uge</a:t>
            </a:r>
          </a:p>
          <a:p>
            <a:pPr marL="1257300" lvl="2" indent="-342900" algn="l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1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Ordner rundt om klubhus</a:t>
            </a:r>
          </a:p>
          <a:p>
            <a:pPr marL="1257300" lvl="2" indent="-342900" algn="l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12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Tømmer skrald på banen m.m.</a:t>
            </a:r>
          </a:p>
          <a:p>
            <a:pPr marL="1257300" lvl="2" indent="-342900" algn="l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1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Sørger generelt for at området omkring klubhus ser ordentlig ud </a:t>
            </a:r>
            <a:r>
              <a:rPr lang="da-DK" sz="1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da-DK" sz="1200" dirty="0"/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/>
          <p:cNvSpPr/>
          <p:nvPr/>
        </p:nvSpPr>
        <p:spPr>
          <a:xfrm>
            <a:off x="6156176" y="4195693"/>
            <a:ext cx="2592288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13" name="Billede 12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665A0190-1072-4C32-BCDE-ADD651158A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4" y="5587588"/>
            <a:ext cx="1080000" cy="1011414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0D874540-A435-914B-C036-E7DEB4DDBB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941" t="22487" r="26416" b="-5940"/>
          <a:stretch/>
        </p:blipFill>
        <p:spPr>
          <a:xfrm>
            <a:off x="6156176" y="771545"/>
            <a:ext cx="259228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87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5182344" cy="936104"/>
          </a:xfrm>
        </p:spPr>
        <p:txBody>
          <a:bodyPr>
            <a:noAutofit/>
          </a:bodyPr>
          <a:lstStyle/>
          <a:p>
            <a:pPr algn="l"/>
            <a:r>
              <a:rPr lang="da-DK" sz="3000" b="1" dirty="0"/>
              <a:t>Medlemspleje &amp; Fastholdelsesudvalg</a:t>
            </a:r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/>
          <p:cNvSpPr/>
          <p:nvPr/>
        </p:nvSpPr>
        <p:spPr>
          <a:xfrm>
            <a:off x="6444207" y="4221088"/>
            <a:ext cx="2304257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7" name="Billede 6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7F9B085B-DDC3-4BA6-8665-5F69B06F8D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8" y="5384618"/>
            <a:ext cx="1573295" cy="1473382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E3412415-7027-4F66-9A2E-DC8B1347F1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832" t="13609" r="9970" b="11697"/>
          <a:stretch/>
        </p:blipFill>
        <p:spPr>
          <a:xfrm>
            <a:off x="6444207" y="882361"/>
            <a:ext cx="2312155" cy="3333333"/>
          </a:xfrm>
          <a:prstGeom prst="rect">
            <a:avLst/>
          </a:prstGeom>
        </p:spPr>
      </p:pic>
      <p:grpSp>
        <p:nvGrpSpPr>
          <p:cNvPr id="8" name="Gruppe 7">
            <a:extLst>
              <a:ext uri="{FF2B5EF4-FFF2-40B4-BE49-F238E27FC236}">
                <a16:creationId xmlns:a16="http://schemas.microsoft.com/office/drawing/2014/main" id="{AE5052E6-5677-8BBD-0BD7-B71792E904A4}"/>
              </a:ext>
            </a:extLst>
          </p:cNvPr>
          <p:cNvGrpSpPr/>
          <p:nvPr/>
        </p:nvGrpSpPr>
        <p:grpSpPr>
          <a:xfrm>
            <a:off x="107504" y="1772816"/>
            <a:ext cx="6350148" cy="1387499"/>
            <a:chOff x="603629" y="791912"/>
            <a:chExt cx="7227477" cy="1924134"/>
          </a:xfrm>
        </p:grpSpPr>
        <p:sp>
          <p:nvSpPr>
            <p:cNvPr id="11" name="Tekstfelt 10">
              <a:extLst>
                <a:ext uri="{FF2B5EF4-FFF2-40B4-BE49-F238E27FC236}">
                  <a16:creationId xmlns:a16="http://schemas.microsoft.com/office/drawing/2014/main" id="{DF55FD5C-D62B-A6FC-DD15-513469C6429F}"/>
                </a:ext>
              </a:extLst>
            </p:cNvPr>
            <p:cNvSpPr txBox="1"/>
            <p:nvPr/>
          </p:nvSpPr>
          <p:spPr>
            <a:xfrm>
              <a:off x="603629" y="2186513"/>
              <a:ext cx="1135041" cy="384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200" dirty="0">
                  <a:solidFill>
                    <a:schemeClr val="bg1">
                      <a:lumMod val="65000"/>
                    </a:schemeClr>
                  </a:solidFill>
                </a:rPr>
                <a:t>Rekruttering </a:t>
              </a:r>
            </a:p>
          </p:txBody>
        </p:sp>
        <p:sp>
          <p:nvSpPr>
            <p:cNvPr id="12" name="Pil: højre 11">
              <a:extLst>
                <a:ext uri="{FF2B5EF4-FFF2-40B4-BE49-F238E27FC236}">
                  <a16:creationId xmlns:a16="http://schemas.microsoft.com/office/drawing/2014/main" id="{54F050E3-583F-2FCF-EFA0-345E0438A922}"/>
                </a:ext>
              </a:extLst>
            </p:cNvPr>
            <p:cNvSpPr/>
            <p:nvPr/>
          </p:nvSpPr>
          <p:spPr>
            <a:xfrm>
              <a:off x="1825713" y="2113474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600"/>
            </a:p>
          </p:txBody>
        </p:sp>
        <p:sp>
          <p:nvSpPr>
            <p:cNvPr id="13" name="Tekstfelt 12">
              <a:extLst>
                <a:ext uri="{FF2B5EF4-FFF2-40B4-BE49-F238E27FC236}">
                  <a16:creationId xmlns:a16="http://schemas.microsoft.com/office/drawing/2014/main" id="{3A513D36-CD5F-4279-D388-9C48E6C01187}"/>
                </a:ext>
              </a:extLst>
            </p:cNvPr>
            <p:cNvSpPr txBox="1"/>
            <p:nvPr/>
          </p:nvSpPr>
          <p:spPr>
            <a:xfrm>
              <a:off x="2781250" y="2186513"/>
              <a:ext cx="1388059" cy="384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a-DK"/>
              </a:defPPr>
              <a:lvl1pPr>
                <a:defRPr sz="2400">
                  <a:solidFill>
                    <a:schemeClr val="bg1">
                      <a:lumMod val="65000"/>
                    </a:schemeClr>
                  </a:solidFill>
                </a:defRPr>
              </a:lvl1pPr>
            </a:lstStyle>
            <a:p>
              <a:r>
                <a:rPr lang="da-DK" sz="1200" dirty="0"/>
                <a:t>Begynderudvalg </a:t>
              </a:r>
            </a:p>
          </p:txBody>
        </p:sp>
        <p:sp>
          <p:nvSpPr>
            <p:cNvPr id="14" name="Pil: højre 13">
              <a:extLst>
                <a:ext uri="{FF2B5EF4-FFF2-40B4-BE49-F238E27FC236}">
                  <a16:creationId xmlns:a16="http://schemas.microsoft.com/office/drawing/2014/main" id="{A742388C-380C-E746-574A-BF83C39C5775}"/>
                </a:ext>
              </a:extLst>
            </p:cNvPr>
            <p:cNvSpPr/>
            <p:nvPr/>
          </p:nvSpPr>
          <p:spPr>
            <a:xfrm>
              <a:off x="4295479" y="2147550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600"/>
            </a:p>
          </p:txBody>
        </p:sp>
        <p:sp>
          <p:nvSpPr>
            <p:cNvPr id="16" name="Tekstfelt 15">
              <a:extLst>
                <a:ext uri="{FF2B5EF4-FFF2-40B4-BE49-F238E27FC236}">
                  <a16:creationId xmlns:a16="http://schemas.microsoft.com/office/drawing/2014/main" id="{E66C3FD8-A6C4-1BFD-CD66-6C8417B3645B}"/>
                </a:ext>
              </a:extLst>
            </p:cNvPr>
            <p:cNvSpPr txBox="1"/>
            <p:nvPr/>
          </p:nvSpPr>
          <p:spPr>
            <a:xfrm>
              <a:off x="5736394" y="2047407"/>
              <a:ext cx="1684281" cy="640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200" b="1" dirty="0"/>
                <a:t>Medlemspleje- og </a:t>
              </a:r>
            </a:p>
            <a:p>
              <a:r>
                <a:rPr lang="da-DK" sz="1200" b="1" dirty="0"/>
                <a:t>fastholdelsesudvalg </a:t>
              </a:r>
            </a:p>
          </p:txBody>
        </p:sp>
        <p:sp>
          <p:nvSpPr>
            <p:cNvPr id="17" name="Tekstfelt 16">
              <a:extLst>
                <a:ext uri="{FF2B5EF4-FFF2-40B4-BE49-F238E27FC236}">
                  <a16:creationId xmlns:a16="http://schemas.microsoft.com/office/drawing/2014/main" id="{2C61EA80-2E66-85B9-E1F3-2EEEF5E6B8D8}"/>
                </a:ext>
              </a:extLst>
            </p:cNvPr>
            <p:cNvSpPr txBox="1"/>
            <p:nvPr/>
          </p:nvSpPr>
          <p:spPr>
            <a:xfrm>
              <a:off x="4209589" y="791912"/>
              <a:ext cx="2128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600" dirty="0"/>
                <a:t>Nye erfarne golfspillere</a:t>
              </a:r>
            </a:p>
          </p:txBody>
        </p:sp>
        <p:sp>
          <p:nvSpPr>
            <p:cNvPr id="18" name="Pil: højre 17">
              <a:extLst>
                <a:ext uri="{FF2B5EF4-FFF2-40B4-BE49-F238E27FC236}">
                  <a16:creationId xmlns:a16="http://schemas.microsoft.com/office/drawing/2014/main" id="{0D415235-4C2A-8628-E7E4-FBC07DAB575D}"/>
                </a:ext>
              </a:extLst>
            </p:cNvPr>
            <p:cNvSpPr/>
            <p:nvPr/>
          </p:nvSpPr>
          <p:spPr>
            <a:xfrm rot="2549424">
              <a:off x="5032741" y="1352183"/>
              <a:ext cx="881180" cy="484632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600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D66439F9-7ED2-81C1-8107-BA5B62D3D44B}"/>
                </a:ext>
              </a:extLst>
            </p:cNvPr>
            <p:cNvSpPr/>
            <p:nvPr/>
          </p:nvSpPr>
          <p:spPr>
            <a:xfrm>
              <a:off x="5515091" y="2039929"/>
              <a:ext cx="2316015" cy="67611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600">
                <a:solidFill>
                  <a:schemeClr val="tx1"/>
                </a:solidFill>
              </a:endParaRPr>
            </a:p>
          </p:txBody>
        </p:sp>
      </p:grpSp>
      <p:sp>
        <p:nvSpPr>
          <p:cNvPr id="22" name="Undertitel 2">
            <a:extLst>
              <a:ext uri="{FF2B5EF4-FFF2-40B4-BE49-F238E27FC236}">
                <a16:creationId xmlns:a16="http://schemas.microsoft.com/office/drawing/2014/main" id="{9F567BA3-9ED2-6222-ED08-8316213A2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98" y="3347016"/>
            <a:ext cx="6436309" cy="2527237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da-DK" sz="1800" dirty="0"/>
              <a:t>Er et nyt initiativ – som er i gang og skal finde sine egne fødder</a:t>
            </a:r>
          </a:p>
          <a:p>
            <a:pPr algn="l"/>
            <a:r>
              <a:rPr lang="da-DK" sz="1800" dirty="0"/>
              <a:t>Skal arbejde naturligt sammen med begynderudvalget, da overgangen er flydende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1800" dirty="0"/>
              <a:t>Har som formål at fastholde såvel nybegynderne og nye erfarne medlemmer som mangeårige medlemmer i klubben, ved at: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a-DK" sz="1800" dirty="0"/>
              <a:t>Undersøge hvilke aktiviteter og temaer medlemmerne synes er vigtige - for fortsat at vælge VFG som sin Golfklub (der er afholdt møder med såvel helt nye som ”nye” erfarne medlemmer)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a-DK" sz="1800" dirty="0"/>
              <a:t>At få gode ideer til nye ting, som gør klubben attraktiv for medlemmerne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a-DK" sz="1800" dirty="0"/>
              <a:t>At understøtte sådanne aktiviteter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a-DK" sz="1800" dirty="0"/>
              <a:t>At lette og understøtte overgangene i klubben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a-DK" sz="1800" dirty="0"/>
              <a:t>Løbende at følge med i hvad det er, der får nogle til at melde sig ud, førtidigt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1800" dirty="0"/>
              <a:t>Aktiviteterne vil blive planlagt i samarbejde med golf manager, og med inspiration fra DGU.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1800" dirty="0"/>
              <a:t>Aktuelt er der et medlem i udvalget – så der er absolut behov for flere.</a:t>
            </a:r>
          </a:p>
        </p:txBody>
      </p:sp>
    </p:spTree>
    <p:extLst>
      <p:ext uri="{BB962C8B-B14F-4D97-AF65-F5344CB8AC3E}">
        <p14:creationId xmlns:p14="http://schemas.microsoft.com/office/powerpoint/2010/main" val="157904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40019</TotalTime>
  <Words>1677</Words>
  <Application>Microsoft Office PowerPoint</Application>
  <PresentationFormat>Skærmshow (4:3)</PresentationFormat>
  <Paragraphs>268</Paragraphs>
  <Slides>20</Slides>
  <Notes>20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6" baseType="lpstr">
      <vt:lpstr>Arial</vt:lpstr>
      <vt:lpstr>Calibri</vt:lpstr>
      <vt:lpstr>Symbol</vt:lpstr>
      <vt:lpstr>Verdana</vt:lpstr>
      <vt:lpstr>Wingdings</vt:lpstr>
      <vt:lpstr>Kontortema</vt:lpstr>
      <vt:lpstr>PowerPoint-præsentation</vt:lpstr>
      <vt:lpstr>VELKOMMEN</vt:lpstr>
      <vt:lpstr>Agenda</vt:lpstr>
      <vt:lpstr>Punkt 1</vt:lpstr>
      <vt:lpstr>Punkt 2</vt:lpstr>
      <vt:lpstr>Punkt 3</vt:lpstr>
      <vt:lpstr>Rekrutteringsudvalg</vt:lpstr>
      <vt:lpstr>Viceværter på hold 3</vt:lpstr>
      <vt:lpstr>Medlemspleje &amp; Fastholdelsesudvalg</vt:lpstr>
      <vt:lpstr>Sponsorudvalg</vt:lpstr>
      <vt:lpstr>Regel &amp; Handicap udvalg</vt:lpstr>
      <vt:lpstr>Underudvalg til Baneudvalg</vt:lpstr>
      <vt:lpstr>Frivilligt arbejde omkring Klubhus</vt:lpstr>
      <vt:lpstr>Turneringsleder udvalg</vt:lpstr>
      <vt:lpstr>Baneservice</vt:lpstr>
      <vt:lpstr>Punkt 4</vt:lpstr>
      <vt:lpstr>Punkt 5</vt:lpstr>
      <vt:lpstr>Økonomien ser ud til at holde med vores budget Der er udsving på enkelte kontier, men samlet ser det ud som planlagt!</vt:lpstr>
      <vt:lpstr>Medlemstal for 2024, se således ud</vt:lpstr>
      <vt:lpstr>PowerPoint-præsentation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OVERSKRIFTER</dc:title>
  <dc:creator>Tom</dc:creator>
  <cp:lastModifiedBy>Nicolai Gynther Lund</cp:lastModifiedBy>
  <cp:revision>92</cp:revision>
  <cp:lastPrinted>2023-03-20T08:36:41Z</cp:lastPrinted>
  <dcterms:created xsi:type="dcterms:W3CDTF">2018-11-01T16:07:28Z</dcterms:created>
  <dcterms:modified xsi:type="dcterms:W3CDTF">2024-01-12T11:22:44Z</dcterms:modified>
</cp:coreProperties>
</file>