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59" r:id="rId3"/>
    <p:sldId id="261" r:id="rId4"/>
    <p:sldId id="262" r:id="rId5"/>
    <p:sldId id="263" r:id="rId6"/>
    <p:sldId id="264" r:id="rId7"/>
    <p:sldId id="275" r:id="rId8"/>
    <p:sldId id="316" r:id="rId9"/>
    <p:sldId id="277" r:id="rId10"/>
    <p:sldId id="319" r:id="rId11"/>
    <p:sldId id="320" r:id="rId12"/>
    <p:sldId id="321" r:id="rId13"/>
    <p:sldId id="317" r:id="rId14"/>
    <p:sldId id="318" r:id="rId15"/>
    <p:sldId id="278" r:id="rId16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148" d="100"/>
          <a:sy n="148" d="100"/>
        </p:scale>
        <p:origin x="19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1A2A5-D81D-407F-A7B2-91D4ADECB6E2}" type="datetimeFigureOut">
              <a:rPr lang="da-DK" smtClean="0"/>
              <a:t>02-09-2024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0CDB-32AC-4D7F-922A-94E163D698C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07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56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645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1068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941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177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7094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41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5874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6191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24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61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962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972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922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0CDB-32AC-4D7F-922A-94E163D698C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75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8F64-7411-4371-9365-746B35C563E0}" type="datetimeFigureOut">
              <a:rPr lang="da-DK" smtClean="0"/>
              <a:pPr/>
              <a:t>02-09-2024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7C08-632C-4483-A16E-E8B752E6B29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skgolfunion.dk/rekrutte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2411760" y="587727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A2D9D00-0B17-4467-A1E6-09E18015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65" y="955151"/>
            <a:ext cx="5472609" cy="51250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6048672" cy="4946104"/>
          </a:xfrm>
        </p:spPr>
        <p:txBody>
          <a:bodyPr>
            <a:normAutofit fontScale="47500" lnSpcReduction="20000"/>
          </a:bodyPr>
          <a:lstStyle/>
          <a:p>
            <a:r>
              <a:rPr lang="da-DK" sz="5300" b="1" dirty="0">
                <a:solidFill>
                  <a:schemeClr val="tx1"/>
                </a:solidFill>
              </a:rPr>
              <a:t>Etablerede aktiviteter:</a:t>
            </a:r>
          </a:p>
          <a:p>
            <a:pPr lvl="0">
              <a:lnSpc>
                <a:spcPct val="107000"/>
              </a:lnSpc>
            </a:pPr>
            <a:endParaRPr lang="da-DK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Særlige turneringer for nye medlemmer med handicap &gt; 36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matcherne fredag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Tirsdagsgolfen som der i introduktionsfasen reklameres for – og hvor der gives mulighed for at ”prøve med” </a:t>
            </a:r>
          </a:p>
          <a:p>
            <a:pPr lvl="0" algn="l">
              <a:lnSpc>
                <a:spcPct val="107000"/>
              </a:lnSpc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da-DK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ambassadørerne siger god for at det er relevant.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Etablering af C gruppe i herregolfen torsdag, og generel opblødning af handicapkrav i klubberne i klubben.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fynske kanin- og superkaninmatcher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Banetræning om torsdagen 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Holdtræning </a:t>
            </a:r>
          </a:p>
          <a:p>
            <a:pPr algn="l"/>
            <a:endParaRPr lang="da-DK" dirty="0"/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Vintergolf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Golffitness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Yoga 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Strik og drik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 golf træning i vinterperioden</a:t>
            </a:r>
          </a:p>
          <a:p>
            <a:endParaRPr lang="da-DK" dirty="0"/>
          </a:p>
        </p:txBody>
      </p:sp>
      <p:pic>
        <p:nvPicPr>
          <p:cNvPr id="3" name="Billede 2" descr="Et billede, der indeholder græs, udendørs, baseball, spil&#10;&#10;Automatisk genereret beskrivelse">
            <a:extLst>
              <a:ext uri="{FF2B5EF4-FFF2-40B4-BE49-F238E27FC236}">
                <a16:creationId xmlns:a16="http://schemas.microsoft.com/office/drawing/2014/main" id="{B4836A9A-3903-AE94-A465-B75A19CE5B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7" t="1770" r="8505"/>
          <a:stretch/>
        </p:blipFill>
        <p:spPr>
          <a:xfrm>
            <a:off x="6425324" y="1225977"/>
            <a:ext cx="2342021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4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578" y="836712"/>
            <a:ext cx="5524574" cy="4802088"/>
          </a:xfrm>
        </p:spPr>
        <p:txBody>
          <a:bodyPr>
            <a:normAutofit fontScale="62500" lnSpcReduction="20000"/>
          </a:bodyPr>
          <a:lstStyle/>
          <a:p>
            <a:r>
              <a:rPr lang="da-DK" sz="4800" b="1" dirty="0">
                <a:solidFill>
                  <a:schemeClr val="tx1"/>
                </a:solidFill>
              </a:rPr>
              <a:t>Helt nye aktiviteter:</a:t>
            </a:r>
          </a:p>
          <a:p>
            <a:endParaRPr lang="da-DK" dirty="0"/>
          </a:p>
          <a:p>
            <a:r>
              <a:rPr lang="da-DK" dirty="0"/>
              <a:t>Efter aftale med de der står for onsdagsdamerne og fredagsmatch er der etableret:</a:t>
            </a:r>
          </a:p>
          <a:p>
            <a:endParaRPr lang="da-DK" dirty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Ni huls matcher for kvinder onsdag kl. 17. (således at de der arbejder normalt kan deltage)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Ni huls sociale matcher for alle, kl. 17 på fredage hvor der </a:t>
            </a:r>
            <a:r>
              <a:rPr lang="da-DK" u="sng" dirty="0"/>
              <a:t>ikke</a:t>
            </a:r>
            <a:r>
              <a:rPr lang="da-DK" dirty="0"/>
              <a:t> er parmatcher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Begge initiativer er iværksat som  forsøgsordning.</a:t>
            </a:r>
          </a:p>
          <a:p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64345A1-B0EA-0392-79AD-777FB71A7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4"/>
          <a:stretch/>
        </p:blipFill>
        <p:spPr>
          <a:xfrm>
            <a:off x="6423704" y="1226656"/>
            <a:ext cx="2345262" cy="29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8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577" y="1124744"/>
            <a:ext cx="4804495" cy="4514056"/>
          </a:xfrm>
        </p:spPr>
        <p:txBody>
          <a:bodyPr>
            <a:normAutofit fontScale="70000" lnSpcReduction="20000"/>
          </a:bodyPr>
          <a:lstStyle/>
          <a:p>
            <a:r>
              <a:rPr lang="da-DK" sz="4500" b="1" dirty="0">
                <a:solidFill>
                  <a:schemeClr val="tx1"/>
                </a:solidFill>
              </a:rPr>
              <a:t>Er der nogen: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gerne vil deltage i  udvalgets arbejde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Eller hjælpe til med aktiviteterne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Eller har gode ideer til </a:t>
            </a:r>
            <a:r>
              <a:rPr lang="da-DK"/>
              <a:t>nye fastholdelses intiativer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Så er i meget velkomne</a:t>
            </a:r>
          </a:p>
          <a:p>
            <a:endParaRPr lang="da-DK" dirty="0"/>
          </a:p>
        </p:txBody>
      </p:sp>
      <p:pic>
        <p:nvPicPr>
          <p:cNvPr id="3" name="Billede 2" descr="Et billede, der indeholder græs, udendørs, felt, spil&#10;&#10;Automatisk genereret beskrivelse">
            <a:extLst>
              <a:ext uri="{FF2B5EF4-FFF2-40B4-BE49-F238E27FC236}">
                <a16:creationId xmlns:a16="http://schemas.microsoft.com/office/drawing/2014/main" id="{C5476916-1B18-24E8-76F1-2CFA26045D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1730" r="38848" b="19261"/>
          <a:stretch/>
        </p:blipFill>
        <p:spPr>
          <a:xfrm>
            <a:off x="6444206" y="1252068"/>
            <a:ext cx="2304257" cy="29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3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>
            <a:noAutofit/>
          </a:bodyPr>
          <a:lstStyle/>
          <a:p>
            <a:r>
              <a:rPr lang="da-DK" sz="3000" b="1" dirty="0"/>
              <a:t>Gruppe arbejde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DB25E8C-0B17-2BFA-FE0F-4CB5B4A3D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2" r="3883"/>
          <a:stretch/>
        </p:blipFill>
        <p:spPr>
          <a:xfrm>
            <a:off x="6446099" y="1242391"/>
            <a:ext cx="2318206" cy="29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83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>
            <a:noAutofit/>
          </a:bodyPr>
          <a:lstStyle/>
          <a:p>
            <a:r>
              <a:rPr lang="da-DK" sz="3000" b="1" dirty="0"/>
              <a:t>Opsummering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3632448" cy="1705744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3" name="Billede 2" descr="Udslag hul 10.jpg">
            <a:extLst>
              <a:ext uri="{FF2B5EF4-FFF2-40B4-BE49-F238E27FC236}">
                <a16:creationId xmlns:a16="http://schemas.microsoft.com/office/drawing/2014/main" id="{01BFF0ED-E869-EAA0-957F-639A4AF4F0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6359" r="17821"/>
          <a:stretch>
            <a:fillRect/>
          </a:stretch>
        </p:blipFill>
        <p:spPr>
          <a:xfrm>
            <a:off x="6425793" y="1100340"/>
            <a:ext cx="2322671" cy="312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4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1464741"/>
            <a:ext cx="5976664" cy="2880320"/>
          </a:xfrm>
        </p:spPr>
        <p:txBody>
          <a:bodyPr>
            <a:normAutofit/>
          </a:bodyPr>
          <a:lstStyle/>
          <a:p>
            <a:pPr marL="114300"/>
            <a:r>
              <a:rPr lang="da-DK" altLang="da-DK" sz="4000" b="1" dirty="0">
                <a:solidFill>
                  <a:srgbClr val="0F452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Evt.</a:t>
            </a:r>
          </a:p>
          <a:p>
            <a:pPr marL="114300"/>
            <a:endParaRPr lang="da-DK" altLang="da-DK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42957A9D-BF44-4D12-9D9D-8CF39FB81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0A369B4D-1F8E-4E4D-BAF9-F574039697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41" t="22487" r="26416" b="-5940"/>
          <a:stretch/>
        </p:blipFill>
        <p:spPr>
          <a:xfrm>
            <a:off x="6156176" y="801447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5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VELKOMMEN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5184576" cy="2880320"/>
          </a:xfrm>
        </p:spPr>
        <p:txBody>
          <a:bodyPr/>
          <a:lstStyle/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Medlemsmøde i 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Vestfyns Golfklub</a:t>
            </a:r>
          </a:p>
          <a:p>
            <a:pPr algn="l"/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</a:rPr>
              <a:t>2. september 2024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pic>
        <p:nvPicPr>
          <p:cNvPr id="11" name="Billede 10" descr="Et billede, der indeholder bord, lille, sidder, græs&#10;&#10;Automatisk genereret beskrivelse">
            <a:extLst>
              <a:ext uri="{FF2B5EF4-FFF2-40B4-BE49-F238E27FC236}">
                <a16:creationId xmlns:a16="http://schemas.microsoft.com/office/drawing/2014/main" id="{2B7CF07B-9874-473F-AFF0-AFFF6621DB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2230"/>
          <a:stretch/>
        </p:blipFill>
        <p:spPr>
          <a:xfrm>
            <a:off x="6156176" y="903546"/>
            <a:ext cx="2592289" cy="33175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Agenda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51520" y="1700810"/>
            <a:ext cx="5976664" cy="3683808"/>
          </a:xfrm>
        </p:spPr>
        <p:txBody>
          <a:bodyPr>
            <a:normAutofit fontScale="47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Orientering omkring banen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​Søren fortæller status på banen nu og hvad der skal arbejdes med hen over vinteren.</a:t>
            </a:r>
          </a:p>
          <a:p>
            <a:pPr lvl="1" algn="l"/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Orientering omkring økonomi i VFG</a:t>
            </a:r>
          </a:p>
          <a:p>
            <a:pPr marL="742950" lvl="1" indent="-285750" algn="l">
              <a:buFont typeface="+mj-lt"/>
              <a:buAutoNum type="arabicPeriod"/>
            </a:pPr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Pause</a:t>
            </a:r>
          </a:p>
          <a:p>
            <a:pPr algn="l">
              <a:buFont typeface="+mj-lt"/>
              <a:buAutoNum type="arabicPeriod"/>
            </a:pPr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3. Workshop omkring Rekruttering og Fastholdelse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Oplæg fra Gert &amp; Dieter på henholdsvis Rekruttering og Fastholdelse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Medlemmer vælger hvilken gruppe de vil arbejde i workshop med. Dieter &amp; Gert hjælper grupperne. Det forventes at tage 45 min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Fælles opsummering</a:t>
            </a:r>
          </a:p>
          <a:p>
            <a:pPr lvl="1" algn="l"/>
            <a:endParaRPr lang="da-DK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4. Evt.</a:t>
            </a:r>
          </a:p>
          <a:p>
            <a:pPr algn="l"/>
            <a:r>
              <a:rPr lang="da-DK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pic>
        <p:nvPicPr>
          <p:cNvPr id="14" name="Billede 13" descr="Udslag hul 10.jpg"/>
          <p:cNvPicPr>
            <a:picLocks noChangeAspect="1"/>
          </p:cNvPicPr>
          <p:nvPr/>
        </p:nvPicPr>
        <p:blipFill>
          <a:blip r:embed="rId3" cstate="print"/>
          <a:srcRect l="26359" r="17821"/>
          <a:stretch>
            <a:fillRect/>
          </a:stretch>
        </p:blipFill>
        <p:spPr>
          <a:xfrm>
            <a:off x="6156176" y="738082"/>
            <a:ext cx="2592288" cy="3483006"/>
          </a:xfrm>
          <a:prstGeom prst="rect">
            <a:avLst/>
          </a:prstGeom>
        </p:spPr>
      </p:pic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6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026" name="Picture 2" descr="Vejle Golf Club - Skyd ikke greenkeeperne">
            <a:extLst>
              <a:ext uri="{FF2B5EF4-FFF2-40B4-BE49-F238E27FC236}">
                <a16:creationId xmlns:a16="http://schemas.microsoft.com/office/drawing/2014/main" id="{521716E9-FD89-5E9A-F708-73E27CE4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8825"/>
            <a:ext cx="2592288" cy="31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ndertitel 11">
            <a:extLst>
              <a:ext uri="{FF2B5EF4-FFF2-40B4-BE49-F238E27FC236}">
                <a16:creationId xmlns:a16="http://schemas.microsoft.com/office/drawing/2014/main" id="{2C47EB79-DFD4-6ECB-07C2-B1AFC9018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467380"/>
            <a:ext cx="5688632" cy="5409892"/>
          </a:xfrm>
        </p:spPr>
        <p:txBody>
          <a:bodyPr>
            <a:normAutofit fontScale="47500" lnSpcReduction="20000"/>
          </a:bodyPr>
          <a:lstStyle/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7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Robotter</a:t>
            </a:r>
          </a:p>
          <a:p>
            <a:pPr marL="457200" algn="l">
              <a:lnSpc>
                <a:spcPct val="107000"/>
              </a:lnSpc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l">
              <a:lnSpc>
                <a:spcPct val="107000"/>
              </a:lnSpc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Vi er stadig i indkøringsfasen, de nye klipper lidt anderledes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p.gra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ændret </a:t>
            </a:r>
            <a:r>
              <a:rPr lang="da-DK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klippebor</a:t>
            </a: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l">
              <a:lnSpc>
                <a:spcPct val="107000"/>
              </a:lnSpc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Manglende signal på hul 5 og 9 ETR Service (Husqvarna) arbejder på sagen.</a:t>
            </a:r>
          </a:p>
          <a:p>
            <a:pPr marL="457200" algn="l">
              <a:lnSpc>
                <a:spcPct val="107000"/>
              </a:lnSpc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Strøm og antenne til sø ved Hul 2 – 3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7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Personale</a:t>
            </a:r>
            <a:endParaRPr lang="da-DK" sz="27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Jeg har 3 fantastiske gutter som har knoklet hele sæsonen, så derfor er skal der holdes en del afspadsering.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27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Træfældning/beskæring</a:t>
            </a:r>
            <a:endParaRPr lang="da-DK" sz="27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Jeg er ved at lægge sidste hånd på en plan for skovholdet.</a:t>
            </a:r>
          </a:p>
          <a:p>
            <a:pPr marL="457200" algn="l">
              <a:lnSpc>
                <a:spcPct val="107000"/>
              </a:lnSpc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- Vi starter inden længe op med at gøre klar til vintertees og vintergreens. Så vi er klar til kulde og vådt vejr.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7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Søer</a:t>
            </a:r>
          </a:p>
          <a:p>
            <a:pPr marL="457200" algn="l">
              <a:lnSpc>
                <a:spcPct val="107000"/>
              </a:lnSpc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l">
              <a:lnSpc>
                <a:spcPct val="107000"/>
              </a:lnSpc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Kanter skal trimmes/beskæres – Her modtager vi meget gerne hjælp</a:t>
            </a:r>
          </a:p>
          <a:p>
            <a:pPr marL="457200" algn="l">
              <a:lnSpc>
                <a:spcPct val="107000"/>
              </a:lnSpc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27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Ukrudt på greens</a:t>
            </a:r>
          </a:p>
          <a:p>
            <a:pPr marL="457200" algn="l"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Arbejdet fortsætter, vi vil meget gerne bede om hjælp da det er en kæmpe opgave.</a:t>
            </a:r>
          </a:p>
          <a:p>
            <a:pPr marL="457200" algn="l">
              <a:lnSpc>
                <a:spcPct val="107000"/>
              </a:lnSpc>
              <a:spcAft>
                <a:spcPts val="800"/>
              </a:spcAft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27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Arbejdsdag i uge 41 – dato kommer</a:t>
            </a:r>
          </a:p>
          <a:p>
            <a:pPr marL="457200" algn="l">
              <a:lnSpc>
                <a:spcPct val="107000"/>
              </a:lnSpc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da-DK" sz="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Ukrudt greens(medbring en kniv og en spand) skilte, pille bolde op fra range, i skoven m.m.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0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Punkt 2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2062" y="1498526"/>
            <a:ext cx="5976664" cy="3671394"/>
          </a:xfrm>
        </p:spPr>
        <p:txBody>
          <a:bodyPr>
            <a:normAutofit/>
          </a:bodyPr>
          <a:lstStyle/>
          <a:p>
            <a:pPr lvl="1" algn="l">
              <a:buFont typeface="+mj-lt"/>
              <a:buAutoNum type="arabicPeriod"/>
            </a:pPr>
            <a:r>
              <a:rPr lang="da-DK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Orientering omkring økonomi i VFG</a:t>
            </a:r>
          </a:p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285750" algn="l">
              <a:buFont typeface="Arial" panose="020B0604020202020204" pitchFamily="34" charset="0"/>
              <a:buChar char="•"/>
            </a:pPr>
            <a:endParaRPr lang="da-DK" altLang="da-DK" sz="10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lvl="1" algn="l"/>
            <a:endParaRPr lang="da-DK" altLang="da-DK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algn="l"/>
            <a:endParaRPr lang="da-DK" altLang="da-DK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da-DK" sz="14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C2815B16-FE66-4EB4-94C9-692382E69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16" name="Billede 15" descr="Et billede, der indeholder græs, udendørs, felt, spil&#10;&#10;Automatisk genereret beskrivelse">
            <a:extLst>
              <a:ext uri="{FF2B5EF4-FFF2-40B4-BE49-F238E27FC236}">
                <a16:creationId xmlns:a16="http://schemas.microsoft.com/office/drawing/2014/main" id="{C856590A-245A-436F-9B7D-CD58F442D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8" t="1730" r="38848" b="19261"/>
          <a:stretch/>
        </p:blipFill>
        <p:spPr>
          <a:xfrm>
            <a:off x="6133607" y="827337"/>
            <a:ext cx="2614857" cy="337840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9CF46DB-E5FB-FA5A-A53D-179604EFEF0D}"/>
              </a:ext>
            </a:extLst>
          </p:cNvPr>
          <p:cNvSpPr txBox="1">
            <a:spLocks/>
          </p:cNvSpPr>
          <p:nvPr/>
        </p:nvSpPr>
        <p:spPr>
          <a:xfrm>
            <a:off x="1172206" y="1923757"/>
            <a:ext cx="51823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b="1" dirty="0"/>
              <a:t>Budget 2024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EB60609C-33AD-DE15-0A00-4C133E2F0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21586"/>
              </p:ext>
            </p:extLst>
          </p:nvPr>
        </p:nvGraphicFramePr>
        <p:xfrm>
          <a:off x="201302" y="2748660"/>
          <a:ext cx="5626100" cy="278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12918">
                  <a:extLst>
                    <a:ext uri="{9D8B030D-6E8A-4147-A177-3AD203B41FA5}">
                      <a16:colId xmlns:a16="http://schemas.microsoft.com/office/drawing/2014/main" val="2028573318"/>
                    </a:ext>
                  </a:extLst>
                </a:gridCol>
                <a:gridCol w="723492">
                  <a:extLst>
                    <a:ext uri="{9D8B030D-6E8A-4147-A177-3AD203B41FA5}">
                      <a16:colId xmlns:a16="http://schemas.microsoft.com/office/drawing/2014/main" val="3406521468"/>
                    </a:ext>
                  </a:extLst>
                </a:gridCol>
                <a:gridCol w="723492">
                  <a:extLst>
                    <a:ext uri="{9D8B030D-6E8A-4147-A177-3AD203B41FA5}">
                      <a16:colId xmlns:a16="http://schemas.microsoft.com/office/drawing/2014/main" val="3201021684"/>
                    </a:ext>
                  </a:extLst>
                </a:gridCol>
                <a:gridCol w="1066198">
                  <a:extLst>
                    <a:ext uri="{9D8B030D-6E8A-4147-A177-3AD203B41FA5}">
                      <a16:colId xmlns:a16="http://schemas.microsoft.com/office/drawing/2014/main" val="2802445015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  <a:highlight>
                            <a:srgbClr val="92D050"/>
                          </a:highlight>
                        </a:rPr>
                        <a:t> 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  <a:highlight>
                            <a:srgbClr val="92D050"/>
                          </a:highlight>
                        </a:rPr>
                        <a:t>Realiseret 2023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  <a:highlight>
                            <a:srgbClr val="92D050"/>
                          </a:highlight>
                        </a:rPr>
                        <a:t>Budget 2024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000" u="none" strike="noStrike">
                          <a:effectLst/>
                          <a:highlight>
                            <a:srgbClr val="92D050"/>
                          </a:highlight>
                        </a:rPr>
                        <a:t> Estimat 2024 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5199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Kontingenter + sponsorer kontingent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2.636.354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2.700.000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   2.600.000,00 kr.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8765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Kontingentstigning kr. 75 pr. kvartal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85728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FGO &amp; Dobbeltdækker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170.103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180.000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       180.000,00 kr.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3815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Greenfee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758.961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850.000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       850.000,00 kr.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0070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Øl, vand, vin, kaffe m.v.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126.858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160.000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       160.000,00 kr.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6535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Bagskabe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  95.645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110.000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       100.000,00 kr.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7829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Arrangementer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  52.152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  35.000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         75.000,00 kr.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7316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Sponsorindtægter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249.174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280.000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       280.000,00 kr.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64602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Lokale tilskud kommunen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158.194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125.000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100" u="none" strike="noStrike">
                          <a:effectLst/>
                        </a:rPr>
                        <a:t>       125.000,00 kr. </a:t>
                      </a:r>
                      <a:endParaRPr lang="da-D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29405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Shoppen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  75.827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  65.000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      65.000,00 kr.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350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Momskompensation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  82.449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FFFFFF"/>
                          </a:highlight>
                        </a:rPr>
                        <a:t>       52.000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</a:rPr>
                        <a:t>      80.000,00 kr. </a:t>
                      </a:r>
                      <a:endParaRPr lang="da-DK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4916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Indtægter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92D050"/>
                          </a:highlight>
                        </a:rPr>
                        <a:t>  4.405.717 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>
                          <a:effectLst/>
                          <a:highlight>
                            <a:srgbClr val="92D050"/>
                          </a:highlight>
                        </a:rPr>
                        <a:t>  4.557.000 </a:t>
                      </a:r>
                      <a:endParaRPr lang="da-DK" sz="10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  4.515.000,00 kr. </a:t>
                      </a:r>
                      <a:endParaRPr lang="da-DK" sz="1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9274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03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1864" y="282961"/>
            <a:ext cx="5182344" cy="936104"/>
          </a:xfrm>
        </p:spPr>
        <p:txBody>
          <a:bodyPr/>
          <a:lstStyle/>
          <a:p>
            <a:pPr algn="l"/>
            <a:r>
              <a:rPr lang="da-DK" b="1" dirty="0"/>
              <a:t>Budget 2024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6692" y="1156980"/>
            <a:ext cx="6192688" cy="417161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effectLst/>
              <a:ea typeface="Calibri" panose="020F0502020204030204" pitchFamily="34" charset="0"/>
            </a:endParaRPr>
          </a:p>
          <a:p>
            <a:pPr algn="l"/>
            <a:endParaRPr lang="da-DK" sz="1200" dirty="0"/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195693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665A0190-1072-4C32-BCDE-ADD651158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 descr="Et billede, der indeholder plante&#10;&#10;Automatisk genereret beskrivelse">
            <a:extLst>
              <a:ext uri="{FF2B5EF4-FFF2-40B4-BE49-F238E27FC236}">
                <a16:creationId xmlns:a16="http://schemas.microsoft.com/office/drawing/2014/main" id="{071A083E-4B61-845A-6FF3-5F634D304C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3820" y="1174207"/>
            <a:ext cx="3445307" cy="2583981"/>
          </a:xfrm>
          <a:prstGeom prst="rect">
            <a:avLst/>
          </a:prstGeom>
        </p:spPr>
      </p:pic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F0A83D17-7476-62BD-600D-F2259CDB7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659944"/>
              </p:ext>
            </p:extLst>
          </p:nvPr>
        </p:nvGraphicFramePr>
        <p:xfrm>
          <a:off x="395536" y="1037971"/>
          <a:ext cx="4843000" cy="4525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629">
                  <a:extLst>
                    <a:ext uri="{9D8B030D-6E8A-4147-A177-3AD203B41FA5}">
                      <a16:colId xmlns:a16="http://schemas.microsoft.com/office/drawing/2014/main" val="2875773269"/>
                    </a:ext>
                  </a:extLst>
                </a:gridCol>
                <a:gridCol w="622789">
                  <a:extLst>
                    <a:ext uri="{9D8B030D-6E8A-4147-A177-3AD203B41FA5}">
                      <a16:colId xmlns:a16="http://schemas.microsoft.com/office/drawing/2014/main" val="3537774098"/>
                    </a:ext>
                  </a:extLst>
                </a:gridCol>
                <a:gridCol w="622789">
                  <a:extLst>
                    <a:ext uri="{9D8B030D-6E8A-4147-A177-3AD203B41FA5}">
                      <a16:colId xmlns:a16="http://schemas.microsoft.com/office/drawing/2014/main" val="2933453919"/>
                    </a:ext>
                  </a:extLst>
                </a:gridCol>
                <a:gridCol w="917793">
                  <a:extLst>
                    <a:ext uri="{9D8B030D-6E8A-4147-A177-3AD203B41FA5}">
                      <a16:colId xmlns:a16="http://schemas.microsoft.com/office/drawing/2014/main" val="687685223"/>
                    </a:ext>
                  </a:extLst>
                </a:gridCol>
              </a:tblGrid>
              <a:tr h="426359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 dirty="0">
                          <a:effectLst/>
                          <a:highlight>
                            <a:srgbClr val="92D050"/>
                          </a:highlight>
                        </a:rPr>
                        <a:t> </a:t>
                      </a:r>
                      <a:endParaRPr lang="da-DK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Realiseret 2023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Budget 2024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 Estimat 2024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265133599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Øvrig administrativ personale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(2.829.946)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(3.087.000)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- 3.100.000,00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55596549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Administrationsomk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(258.552)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(260.000)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-    290.000,00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655825592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Ejendommen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(259.555)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(280.000)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-    250.000,00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3501437884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Reparation af klubhus inde &amp; ude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  (20.000)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705157044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Banen: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377170466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Materialer til banen og områder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(243.148)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(275.000)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-     482.000,00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3523565411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t"/>
                      <a:r>
                        <a:rPr lang="da-DK" sz="900" u="none" strike="noStrike">
                          <a:effectLst/>
                        </a:rPr>
                        <a:t>Reparation / Vedligeholdelse - maskiner incl. Ny robot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(269.770)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(335.000)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-     555.000,00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273787350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Brændstof og Olie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(137.524)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(135.000)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948069924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Udgifter vedr. juniorer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   (5.000)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-          1.500,00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3069931412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Udgifter vedr. eliten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  (12.200)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  (15.000)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-       18.000,00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721651811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Medlemsaktivitering markedsføring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  (92.116)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(100.000)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-       80.000,00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384066120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Jubilæums aktiviteter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  (25.000)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-       40.000,00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575197579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Udvalg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   16.248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   25.000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-       25.000,00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017493153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Udgifter turneringer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  (29.908)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       25.000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      40.000,00 kr. 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3145006869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Udgifter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 (4.116.471)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 (4.487.000)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- 4.801.500,00 kr.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976074803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3221222026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Resultat før finansiering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     289.246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       70.000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-   286.500,00 kr.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4160508210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257071092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Finansielle omkostninger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      (22.812)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      (15.000)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-     15.000,00 kr.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2906613659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553400402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Resultat før afskrivninger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     266.434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       55.000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-   301.500,00 kr.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2511895190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9442813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Afskrivninger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    (251.303)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    (205.000)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-   205.000,00 kr.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3304166838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F2F2F2"/>
                          </a:highlight>
                        </a:rPr>
                        <a:t> </a:t>
                      </a:r>
                      <a:endParaRPr lang="da-DK" sz="900" b="0" i="0" u="none" strike="noStrike">
                        <a:solidFill>
                          <a:srgbClr val="FFFFFF"/>
                        </a:solidFill>
                        <a:effectLst/>
                        <a:highlight>
                          <a:srgbClr val="F2F2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2363435901"/>
                  </a:ext>
                </a:extLst>
              </a:tr>
              <a:tr h="163984"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92D050"/>
                          </a:highlight>
                        </a:rPr>
                        <a:t>Årets resultat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92D05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       15.131 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>
                          <a:effectLst/>
                          <a:highlight>
                            <a:srgbClr val="8ED973"/>
                          </a:highlight>
                        </a:rPr>
                        <a:t>    (150.000)</a:t>
                      </a:r>
                      <a:endParaRPr lang="da-DK" sz="9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900" u="none" strike="noStrike" dirty="0">
                          <a:effectLst/>
                          <a:highlight>
                            <a:srgbClr val="8ED973"/>
                          </a:highlight>
                        </a:rPr>
                        <a:t>-   506.500,00 kr. </a:t>
                      </a:r>
                      <a:endParaRPr lang="da-DK" sz="9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8ED973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8199" marR="8199" marT="8199" marB="0" anchor="b"/>
                </a:tc>
                <a:extLst>
                  <a:ext uri="{0D108BD9-81ED-4DB2-BD59-A6C34878D82A}">
                    <a16:rowId xmlns:a16="http://schemas.microsoft.com/office/drawing/2014/main" val="1068869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08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>
            <a:normAutofit/>
          </a:bodyPr>
          <a:lstStyle/>
          <a:p>
            <a:pPr algn="l"/>
            <a:r>
              <a:rPr lang="da-DK" sz="4400" b="1" dirty="0"/>
              <a:t>3. Workshop</a:t>
            </a:r>
            <a:endParaRPr lang="da-DK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5400600" cy="2880320"/>
          </a:xfrm>
        </p:spPr>
        <p:txBody>
          <a:bodyPr>
            <a:normAutofit fontScale="47500" lnSpcReduction="20000"/>
          </a:bodyPr>
          <a:lstStyle/>
          <a:p>
            <a:r>
              <a:rPr lang="da-DK" sz="6300" b="1" dirty="0">
                <a:solidFill>
                  <a:schemeClr val="tx1"/>
                </a:solidFill>
              </a:rPr>
              <a:t>REKRUTTERING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a-DK" dirty="0"/>
              <a:t>Målsætning:  tilgang af ~60 nye medlemmer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a-DK" dirty="0"/>
              <a:t>(Sammenarbejde og med støtte fra DGU</a:t>
            </a:r>
          </a:p>
          <a:p>
            <a:pPr lvl="4" algn="l"/>
            <a:r>
              <a:rPr lang="da-DK" dirty="0"/>
              <a:t>    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da-DK" dirty="0"/>
              <a:t>Tiltag 2024:		1.	Deals &amp; avisfordele</a:t>
            </a:r>
          </a:p>
          <a:p>
            <a:pPr algn="l"/>
            <a:r>
              <a:rPr lang="da-DK" dirty="0"/>
              <a:t>			2.	Kvinder &amp; golf </a:t>
            </a:r>
          </a:p>
          <a:p>
            <a:pPr algn="l"/>
            <a:r>
              <a:rPr lang="da-DK" dirty="0"/>
              <a:t>			3. 	Mænd &amp; golf</a:t>
            </a:r>
          </a:p>
          <a:p>
            <a:pPr algn="l"/>
            <a:r>
              <a:rPr lang="da-DK" dirty="0"/>
              <a:t>			4.	Spil-med dag</a:t>
            </a:r>
          </a:p>
          <a:p>
            <a:pPr algn="l"/>
            <a:r>
              <a:rPr lang="da-DK" dirty="0"/>
              <a:t>			5.	Golfens dag</a:t>
            </a:r>
          </a:p>
          <a:p>
            <a:pPr algn="l"/>
            <a:r>
              <a:rPr lang="da-DK" dirty="0"/>
              <a:t>			6. 	Alm. begynder forløb</a:t>
            </a:r>
          </a:p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33924654-A72E-488F-A765-C2FF71F732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A1C824-9D7E-4FBF-B0E4-33E4468319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794"/>
          <a:stretch/>
        </p:blipFill>
        <p:spPr>
          <a:xfrm>
            <a:off x="6154192" y="908720"/>
            <a:ext cx="259427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2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63328" y="1322374"/>
            <a:ext cx="5400600" cy="288032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da-DK" dirty="0"/>
              <a:t>Vigtigt at tiltrække nye medlemmer:</a:t>
            </a:r>
          </a:p>
          <a:p>
            <a:pPr algn="l"/>
            <a:r>
              <a:rPr lang="da-DK" dirty="0"/>
              <a:t>	1. flere medlemmer = bedre økonomi = bedre forhold</a:t>
            </a:r>
          </a:p>
          <a:p>
            <a:pPr algn="l"/>
            <a:r>
              <a:rPr lang="da-DK" dirty="0"/>
              <a:t>	2. erstatte det naturlige frafald (ca. 10-12% falder årligt fra)</a:t>
            </a:r>
          </a:p>
          <a:p>
            <a:pPr algn="l"/>
            <a:endParaRPr lang="da-DK" dirty="0"/>
          </a:p>
          <a:p>
            <a:pPr algn="l"/>
            <a:r>
              <a:rPr lang="da-DK" dirty="0"/>
              <a:t>Hvad kan vi gøre ?</a:t>
            </a:r>
          </a:p>
          <a:p>
            <a:pPr algn="l"/>
            <a:r>
              <a:rPr lang="da-DK" dirty="0"/>
              <a:t>	Tidligere nævnte tiltag + nye f.eks. DIF (soldater </a:t>
            </a:r>
            <a:r>
              <a:rPr lang="da-DK" dirty="0" err="1"/>
              <a:t>project</a:t>
            </a:r>
            <a:r>
              <a:rPr lang="da-DK" dirty="0"/>
              <a:t> – 2025)</a:t>
            </a:r>
          </a:p>
          <a:p>
            <a:pPr algn="l"/>
            <a:r>
              <a:rPr lang="da-DK" dirty="0"/>
              <a:t>	Fortælle den gode historie</a:t>
            </a:r>
          </a:p>
          <a:p>
            <a:pPr algn="l"/>
            <a:r>
              <a:rPr lang="da-DK" dirty="0"/>
              <a:t>	Opmærksomhed i nærområdet (Assens – Aarup – Haarby – Bellinge)</a:t>
            </a:r>
          </a:p>
          <a:p>
            <a:pPr algn="l"/>
            <a:r>
              <a:rPr lang="da-DK" dirty="0"/>
              <a:t>	DGU Projekter: Dagsarrangementer &amp; lokal synlighed:</a:t>
            </a:r>
          </a:p>
          <a:p>
            <a:pPr algn="l"/>
            <a:r>
              <a:rPr lang="da-DK" dirty="0"/>
              <a:t>	 </a:t>
            </a:r>
            <a:r>
              <a:rPr lang="da-DK" dirty="0">
                <a:hlinkClick r:id="rId3"/>
              </a:rPr>
              <a:t>Rekruttering | Dansk Golf Union</a:t>
            </a:r>
            <a:endParaRPr lang="da-DK" dirty="0"/>
          </a:p>
          <a:p>
            <a:pPr algn="l"/>
            <a:endParaRPr lang="da-DK" dirty="0"/>
          </a:p>
          <a:p>
            <a:pPr algn="l"/>
            <a:r>
              <a:rPr lang="da-DK" dirty="0"/>
              <a:t>	I workshop diskutere hvad som kunne bidrage positivt til VFG rekruttering </a:t>
            </a:r>
          </a:p>
          <a:p>
            <a:pPr marL="457200" algn="l"/>
            <a:endParaRPr lang="da-DK" altLang="da-DK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156176" y="4221088"/>
            <a:ext cx="2592288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13" name="Billede 12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33924654-A72E-488F-A765-C2FF71F73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64" y="5587588"/>
            <a:ext cx="1080000" cy="101141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AA1C824-9D7E-4FBF-B0E4-33E4468319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794"/>
          <a:stretch/>
        </p:blipFill>
        <p:spPr>
          <a:xfrm>
            <a:off x="6154192" y="908720"/>
            <a:ext cx="2594272" cy="331236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F45AC59-3304-CC62-793B-1E3BEF1DF6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941" t="22487" r="26416" b="-5940"/>
          <a:stretch/>
        </p:blipFill>
        <p:spPr>
          <a:xfrm>
            <a:off x="6156176" y="771545"/>
            <a:ext cx="25922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1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5182344" cy="936104"/>
          </a:xfrm>
        </p:spPr>
        <p:txBody>
          <a:bodyPr>
            <a:noAutofit/>
          </a:bodyPr>
          <a:lstStyle/>
          <a:p>
            <a:pPr algn="l"/>
            <a:r>
              <a:rPr lang="da-DK" sz="3000" b="1" dirty="0"/>
              <a:t>Fastholdelsesudvalg</a:t>
            </a:r>
          </a:p>
        </p:txBody>
      </p:sp>
      <p:sp>
        <p:nvSpPr>
          <p:cNvPr id="4" name="Rektangel 3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rgbClr val="0F45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Æseløre 8"/>
          <p:cNvSpPr/>
          <p:nvPr/>
        </p:nvSpPr>
        <p:spPr>
          <a:xfrm>
            <a:off x="6444207" y="4221088"/>
            <a:ext cx="2304257" cy="1440160"/>
          </a:xfrm>
          <a:prstGeom prst="foldedCorner">
            <a:avLst/>
          </a:prstGeom>
          <a:solidFill>
            <a:srgbClr val="0F4524"/>
          </a:solidFill>
          <a:ln>
            <a:solidFill>
              <a:srgbClr val="0F4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6372200" y="443711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”Vestfyns Golfklub – altid et besøg værd”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2123728" y="60212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chemeClr val="bg1"/>
                </a:solidFill>
              </a:rPr>
              <a:t>- En af Fyns smukkeste baner!</a:t>
            </a:r>
          </a:p>
        </p:txBody>
      </p:sp>
      <p:pic>
        <p:nvPicPr>
          <p:cNvPr id="7" name="Billede 6" descr="Et billede, der indeholder spil, golf, sport, sidder&#10;&#10;Automatisk genereret beskrivelse">
            <a:extLst>
              <a:ext uri="{FF2B5EF4-FFF2-40B4-BE49-F238E27FC236}">
                <a16:creationId xmlns:a16="http://schemas.microsoft.com/office/drawing/2014/main" id="{7F9B085B-DDC3-4BA6-8665-5F69B06F8D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" y="5384618"/>
            <a:ext cx="1573295" cy="147338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3412415-7027-4F66-9A2E-DC8B1347F1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32" t="13609" r="9970" b="11697"/>
          <a:stretch/>
        </p:blipFill>
        <p:spPr>
          <a:xfrm>
            <a:off x="6444207" y="882361"/>
            <a:ext cx="2312155" cy="3333333"/>
          </a:xfrm>
          <a:prstGeom prst="rect">
            <a:avLst/>
          </a:prstGeom>
        </p:spPr>
      </p:pic>
      <p:sp>
        <p:nvSpPr>
          <p:cNvPr id="20" name="Undertitel 19">
            <a:extLst>
              <a:ext uri="{FF2B5EF4-FFF2-40B4-BE49-F238E27FC236}">
                <a16:creationId xmlns:a16="http://schemas.microsoft.com/office/drawing/2014/main" id="{1B1FC197-F54A-9ACD-B3F0-B4A4ACB5C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72" y="1544588"/>
            <a:ext cx="6400800" cy="3840030"/>
          </a:xfrm>
        </p:spPr>
        <p:txBody>
          <a:bodyPr>
            <a:normAutofit fontScale="55000" lnSpcReduction="20000"/>
          </a:bodyPr>
          <a:lstStyle/>
          <a:p>
            <a:endParaRPr lang="da-DK" dirty="0"/>
          </a:p>
          <a:p>
            <a:r>
              <a:rPr lang="da-DK" b="1" dirty="0">
                <a:solidFill>
                  <a:schemeClr val="tx1"/>
                </a:solidFill>
              </a:rPr>
              <a:t>Er nu etableret med følgende medlemmer: </a:t>
            </a:r>
          </a:p>
          <a:p>
            <a:endParaRPr lang="da-DK" dirty="0"/>
          </a:p>
          <a:p>
            <a:r>
              <a:rPr lang="da-DK" dirty="0"/>
              <a:t>Marianne Hansen, Dorthe Vest, Lotte </a:t>
            </a:r>
            <a:r>
              <a:rPr lang="da-DK" dirty="0" err="1"/>
              <a:t>Balsner</a:t>
            </a:r>
            <a:r>
              <a:rPr lang="da-DK" dirty="0"/>
              <a:t>, Krista Madsen, Nicolai Gynther og Niels Dieter Röck</a:t>
            </a:r>
          </a:p>
          <a:p>
            <a:endParaRPr lang="da-DK" dirty="0"/>
          </a:p>
          <a:p>
            <a:endParaRPr lang="da-DK" dirty="0"/>
          </a:p>
          <a:p>
            <a:r>
              <a:rPr lang="da-DK" b="1" dirty="0">
                <a:solidFill>
                  <a:schemeClr val="tx1"/>
                </a:solidFill>
              </a:rPr>
              <a:t>Formål: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At iværksætte og fastholde initiativer der tjener til at fastholde, såvel nye, som etablerede medlemmer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r>
              <a:rPr lang="da-DK" dirty="0"/>
              <a:t>Samarbejder naturligt med begynderudvalget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904663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40063</TotalTime>
  <Words>1346</Words>
  <Application>Microsoft Office PowerPoint</Application>
  <PresentationFormat>Skærmshow (4:3)</PresentationFormat>
  <Paragraphs>323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3" baseType="lpstr">
      <vt:lpstr>Aptos</vt:lpstr>
      <vt:lpstr>Aptos Narrow</vt:lpstr>
      <vt:lpstr>Arial</vt:lpstr>
      <vt:lpstr>Calibri</vt:lpstr>
      <vt:lpstr>Symbol</vt:lpstr>
      <vt:lpstr>verdana</vt:lpstr>
      <vt:lpstr>verdana</vt:lpstr>
      <vt:lpstr>Kontortema</vt:lpstr>
      <vt:lpstr>PowerPoint-præsentation</vt:lpstr>
      <vt:lpstr>VELKOMMEN</vt:lpstr>
      <vt:lpstr>Agenda</vt:lpstr>
      <vt:lpstr>PowerPoint-præsentation</vt:lpstr>
      <vt:lpstr>Punkt 2</vt:lpstr>
      <vt:lpstr>Budget 2024</vt:lpstr>
      <vt:lpstr>3. Workshop</vt:lpstr>
      <vt:lpstr>PowerPoint-præsentation</vt:lpstr>
      <vt:lpstr>Fastholdelsesudvalg</vt:lpstr>
      <vt:lpstr>PowerPoint-præsentation</vt:lpstr>
      <vt:lpstr>PowerPoint-præsentation</vt:lpstr>
      <vt:lpstr>PowerPoint-præsentation</vt:lpstr>
      <vt:lpstr>Gruppe arbejde</vt:lpstr>
      <vt:lpstr>Opsummering</vt:lpstr>
      <vt:lpstr>PowerPoint-præsentation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OVERSKRIFTER</dc:title>
  <dc:creator>Tom</dc:creator>
  <cp:lastModifiedBy>Nicolai Gynther Lund</cp:lastModifiedBy>
  <cp:revision>95</cp:revision>
  <cp:lastPrinted>2023-03-20T08:36:41Z</cp:lastPrinted>
  <dcterms:created xsi:type="dcterms:W3CDTF">2018-11-01T16:07:28Z</dcterms:created>
  <dcterms:modified xsi:type="dcterms:W3CDTF">2024-09-02T14:36:20Z</dcterms:modified>
</cp:coreProperties>
</file>