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60" r:id="rId5"/>
    <p:sldId id="259" r:id="rId6"/>
    <p:sldId id="261" r:id="rId7"/>
    <p:sldId id="262" r:id="rId8"/>
    <p:sldId id="309" r:id="rId9"/>
    <p:sldId id="306" r:id="rId10"/>
    <p:sldId id="314" r:id="rId11"/>
    <p:sldId id="319" r:id="rId12"/>
    <p:sldId id="321" r:id="rId13"/>
    <p:sldId id="315" r:id="rId14"/>
    <p:sldId id="320" r:id="rId15"/>
    <p:sldId id="316" r:id="rId16"/>
    <p:sldId id="317" r:id="rId17"/>
    <p:sldId id="318" r:id="rId18"/>
    <p:sldId id="322" r:id="rId19"/>
    <p:sldId id="325" r:id="rId20"/>
    <p:sldId id="323" r:id="rId21"/>
    <p:sldId id="324" r:id="rId22"/>
    <p:sldId id="263" r:id="rId23"/>
    <p:sldId id="328" r:id="rId24"/>
    <p:sldId id="329" r:id="rId25"/>
    <p:sldId id="264" r:id="rId26"/>
    <p:sldId id="330" r:id="rId27"/>
    <p:sldId id="331" r:id="rId28"/>
    <p:sldId id="278" r:id="rId29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9" autoAdjust="0"/>
    <p:restoredTop sz="94673" autoAdjust="0"/>
  </p:normalViewPr>
  <p:slideViewPr>
    <p:cSldViewPr>
      <p:cViewPr varScale="1">
        <p:scale>
          <a:sx n="105" d="100"/>
          <a:sy n="105" d="100"/>
        </p:scale>
        <p:origin x="18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1A2A5-D81D-407F-A7B2-91D4ADECB6E2}" type="datetimeFigureOut">
              <a:rPr lang="da-DK" smtClean="0"/>
              <a:t>19-01-2026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C0CDB-32AC-4D7F-922A-94E163D698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07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956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7962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2990A-640B-BEB5-A63A-BEA3416EF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D573348-F27A-82C3-EBDC-03D565538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1CBF744-0963-4648-D199-CB202F928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AC256D3-1F0F-F81F-F4D4-05F22C9A2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7445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12063-4B24-A5BB-B451-156D9345D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EFFD76B-1A9D-99FC-4B2D-06A829112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5AE1340-E18E-8791-88B9-583E83773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3030660-DD18-F7DC-CB25-6C8FC8DD9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9167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41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587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19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324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1424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70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561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838C6-BA67-3036-B610-031F122C3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A1B7572-76CC-B539-DC46-BF452DEE9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9D23DF9-8B4E-BEEA-FA06-1A2B807A2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076ACF5-1F78-CCF1-186B-C16E92DCF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0460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44237-EB74-CDD7-F8A6-B5AF8CE8A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61B4254-0382-86F2-23B8-71249FE74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290B7C2-10F8-6217-23E1-F8D84448F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5A5133A-3DC6-F79E-8613-ADB019531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705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19-01-2026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19-01-2026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19-01-2026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19-01-2026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19-01-2026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19-01-2026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19-01-2026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19-01-2026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19-01-2026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19-01-2026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19-01-2026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8F64-7411-4371-9365-746B35C563E0}" type="datetimeFigureOut">
              <a:rPr lang="da-DK" smtClean="0"/>
              <a:pPr/>
              <a:t>19-01-2026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2411760" y="587727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A2D9D00-0B17-4467-A1E6-09E180157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65" y="955151"/>
            <a:ext cx="5472609" cy="51250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AF75F-BAA9-3D86-5134-6043A9C06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87" y="1286908"/>
            <a:ext cx="6662919" cy="825356"/>
          </a:xfrm>
        </p:spPr>
        <p:txBody>
          <a:bodyPr>
            <a:normAutofit fontScale="90000"/>
          </a:bodyPr>
          <a:lstStyle/>
          <a:p>
            <a:r>
              <a:rPr lang="da-DK" sz="3300" dirty="0"/>
              <a:t>Atmosfære</a:t>
            </a:r>
            <a:br>
              <a:rPr lang="da-DK" dirty="0"/>
            </a:br>
            <a:r>
              <a:rPr lang="da-DK" sz="1800" dirty="0"/>
              <a:t>Overordnet score: 85 (+5)</a:t>
            </a:r>
          </a:p>
        </p:txBody>
      </p:sp>
      <p:pic>
        <p:nvPicPr>
          <p:cNvPr id="7" name="Billede 6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57D87F7C-F52F-A1FB-425B-0E03F3378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96" y="2233566"/>
            <a:ext cx="4080965" cy="1195434"/>
          </a:xfrm>
          <a:prstGeom prst="rect">
            <a:avLst/>
          </a:prstGeom>
        </p:spPr>
      </p:pic>
      <p:pic>
        <p:nvPicPr>
          <p:cNvPr id="9" name="Billede 8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E6CC269C-8AB5-871C-83E1-7B1047A23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713" y="2233566"/>
            <a:ext cx="3979196" cy="29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7FFE3-FAFF-5F4B-8626-78190432E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1" y="1157696"/>
            <a:ext cx="6668588" cy="672737"/>
          </a:xfrm>
        </p:spPr>
        <p:txBody>
          <a:bodyPr>
            <a:normAutofit fontScale="90000"/>
          </a:bodyPr>
          <a:lstStyle/>
          <a:p>
            <a:r>
              <a:rPr lang="da-DK" sz="3000" dirty="0"/>
              <a:t>Atmosfære</a:t>
            </a:r>
            <a:br>
              <a:rPr lang="da-DK" dirty="0"/>
            </a:br>
            <a:r>
              <a:rPr lang="da-DK" sz="1800" dirty="0"/>
              <a:t>Kommentarer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6375B14-3F53-AD7C-8409-E0F44F78D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149" y="2196193"/>
            <a:ext cx="7413172" cy="3108959"/>
          </a:xfrm>
        </p:spPr>
        <p:txBody>
          <a:bodyPr>
            <a:normAutofit lnSpcReduction="10000"/>
          </a:bodyPr>
          <a:lstStyle/>
          <a:p>
            <a:pPr algn="l"/>
            <a:r>
              <a:rPr lang="da-DK" dirty="0"/>
              <a:t>Venligt og hjælpsomt personale. Godt socialt liv. (</a:t>
            </a:r>
            <a:r>
              <a:rPr lang="da-DK" i="1" dirty="0"/>
              <a:t>flere lignende</a:t>
            </a:r>
            <a:r>
              <a:rPr lang="da-DK" dirty="0"/>
              <a:t>)</a:t>
            </a:r>
          </a:p>
          <a:p>
            <a:pPr algn="l"/>
            <a:r>
              <a:rPr lang="da-DK" dirty="0"/>
              <a:t>Vi savner en restaurant.</a:t>
            </a:r>
          </a:p>
          <a:p>
            <a:pPr algn="l"/>
            <a:r>
              <a:rPr lang="da-DK" dirty="0"/>
              <a:t>Der skulle være mulighed for at købe frokost.</a:t>
            </a:r>
          </a:p>
          <a:p>
            <a:pPr algn="l"/>
            <a:r>
              <a:rPr lang="da-DK" dirty="0"/>
              <a:t>Dejligt at man kan passe sig selv, hvis man ønsker det.</a:t>
            </a:r>
          </a:p>
          <a:p>
            <a:pPr algn="l"/>
            <a:r>
              <a:rPr lang="da-DK" dirty="0"/>
              <a:t>Engagerede ansatte men desværre kan man stadig træffe gamle medlemmer og elitespillere, der har svært ved at hilse.</a:t>
            </a:r>
          </a:p>
          <a:p>
            <a:pPr algn="l"/>
            <a:r>
              <a:rPr lang="da-DK" dirty="0"/>
              <a:t>De forskellige klubber-i-klubben er et væsentlig aktiv.</a:t>
            </a:r>
          </a:p>
          <a:p>
            <a:pPr algn="l"/>
            <a:r>
              <a:rPr lang="da-DK" dirty="0"/>
              <a:t>Der er en masse ildsjæle, der får det til at fungere</a:t>
            </a:r>
          </a:p>
          <a:p>
            <a:pPr algn="l"/>
            <a:r>
              <a:rPr lang="da-DK" dirty="0"/>
              <a:t>God ånd og stor indsats fra de frivillige</a:t>
            </a:r>
          </a:p>
        </p:txBody>
      </p:sp>
    </p:spTree>
    <p:extLst>
      <p:ext uri="{BB962C8B-B14F-4D97-AF65-F5344CB8AC3E}">
        <p14:creationId xmlns:p14="http://schemas.microsoft.com/office/powerpoint/2010/main" val="191771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B3B06-FB16-1EBF-3122-53D57884F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357" y="1212545"/>
            <a:ext cx="6701010" cy="768426"/>
          </a:xfrm>
        </p:spPr>
        <p:txBody>
          <a:bodyPr>
            <a:normAutofit fontScale="90000"/>
          </a:bodyPr>
          <a:lstStyle/>
          <a:p>
            <a:r>
              <a:rPr lang="da-DK" sz="3300" dirty="0"/>
              <a:t>Banen</a:t>
            </a:r>
            <a:br>
              <a:rPr lang="da-DK" dirty="0"/>
            </a:br>
            <a:r>
              <a:rPr lang="da-DK" sz="1800" dirty="0"/>
              <a:t>Overordnet score: 89 (+9)</a:t>
            </a:r>
          </a:p>
        </p:txBody>
      </p:sp>
      <p:pic>
        <p:nvPicPr>
          <p:cNvPr id="7" name="Billede 6" descr="Et billede, der indeholder skærmbillede, Kurve, tekst, diagram&#10;&#10;AI-genereret indhold kan være ukorrekt.">
            <a:extLst>
              <a:ext uri="{FF2B5EF4-FFF2-40B4-BE49-F238E27FC236}">
                <a16:creationId xmlns:a16="http://schemas.microsoft.com/office/drawing/2014/main" id="{E2815F6C-462C-C8C5-952D-3BEF42337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301" y="2113135"/>
            <a:ext cx="3081381" cy="3615590"/>
          </a:xfrm>
          <a:prstGeom prst="rect">
            <a:avLst/>
          </a:prstGeom>
        </p:spPr>
      </p:pic>
      <p:pic>
        <p:nvPicPr>
          <p:cNvPr id="9" name="Billede 8" descr="Et billede, der indeholder tekst, Font/skrifttype, logo, Grafik&#10;&#10;AI-genereret indhold kan være ukorrekt.">
            <a:extLst>
              <a:ext uri="{FF2B5EF4-FFF2-40B4-BE49-F238E27FC236}">
                <a16:creationId xmlns:a16="http://schemas.microsoft.com/office/drawing/2014/main" id="{AF7EEC58-F05C-2D6D-8E8E-56F6F4DDD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07" y="3042478"/>
            <a:ext cx="1995710" cy="9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2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B9831-0502-2968-7584-643262CD8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87" y="1088605"/>
            <a:ext cx="6654656" cy="479234"/>
          </a:xfrm>
        </p:spPr>
        <p:txBody>
          <a:bodyPr>
            <a:normAutofit fontScale="90000"/>
          </a:bodyPr>
          <a:lstStyle/>
          <a:p>
            <a:r>
              <a:rPr lang="da-DK" sz="3000" dirty="0"/>
              <a:t>Banen</a:t>
            </a:r>
          </a:p>
        </p:txBody>
      </p:sp>
      <p:pic>
        <p:nvPicPr>
          <p:cNvPr id="5" name="Billede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A66608E5-4326-CD8B-3AE3-4CC479DA2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57" y="2092153"/>
            <a:ext cx="4127018" cy="2177572"/>
          </a:xfrm>
          <a:prstGeom prst="rect">
            <a:avLst/>
          </a:prstGeom>
        </p:spPr>
      </p:pic>
      <p:pic>
        <p:nvPicPr>
          <p:cNvPr id="7" name="Billede 6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3FDB6AAF-6FEA-6BEC-B39B-A56D279B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175" y="2092153"/>
            <a:ext cx="4062330" cy="298731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A99B2FD9-D45B-1574-EA30-5035AE4455F9}"/>
              </a:ext>
            </a:extLst>
          </p:cNvPr>
          <p:cNvSpPr txBox="1"/>
          <p:nvPr/>
        </p:nvSpPr>
        <p:spPr>
          <a:xfrm>
            <a:off x="1145287" y="4795700"/>
            <a:ext cx="683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/>
              <a:t>2,1,8,5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A65EC9CE-9270-3356-4108-A1ECC5328BB3}"/>
              </a:ext>
            </a:extLst>
          </p:cNvPr>
          <p:cNvSpPr txBox="1"/>
          <p:nvPr/>
        </p:nvSpPr>
        <p:spPr>
          <a:xfrm>
            <a:off x="5571308" y="5403124"/>
            <a:ext cx="12997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/>
              <a:t>1,2,4,2,3,27</a:t>
            </a:r>
          </a:p>
        </p:txBody>
      </p:sp>
    </p:spTree>
    <p:extLst>
      <p:ext uri="{BB962C8B-B14F-4D97-AF65-F5344CB8AC3E}">
        <p14:creationId xmlns:p14="http://schemas.microsoft.com/office/powerpoint/2010/main" val="99331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334B5-360C-B93A-B881-A833B7891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86" y="1027068"/>
            <a:ext cx="6470360" cy="770708"/>
          </a:xfrm>
        </p:spPr>
        <p:txBody>
          <a:bodyPr>
            <a:normAutofit fontScale="90000"/>
          </a:bodyPr>
          <a:lstStyle/>
          <a:p>
            <a:r>
              <a:rPr lang="da-DK" sz="3300" dirty="0"/>
              <a:t>Træningsfaciliteter</a:t>
            </a:r>
            <a:br>
              <a:rPr lang="da-DK" dirty="0"/>
            </a:br>
            <a:r>
              <a:rPr lang="da-DK" sz="1800" dirty="0"/>
              <a:t>Overordnet score: 85 (+8)</a:t>
            </a:r>
          </a:p>
        </p:txBody>
      </p:sp>
      <p:pic>
        <p:nvPicPr>
          <p:cNvPr id="5" name="Billede 4" descr="Et billede, der indeholder tekst, skærmbillede, linje/række, Font/skrifttype&#10;&#10;AI-genereret indhold kan være ukorrekt.">
            <a:extLst>
              <a:ext uri="{FF2B5EF4-FFF2-40B4-BE49-F238E27FC236}">
                <a16:creationId xmlns:a16="http://schemas.microsoft.com/office/drawing/2014/main" id="{8B41C261-391B-D036-1AA9-7DE3AA0E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43" y="1974124"/>
            <a:ext cx="4053357" cy="1197584"/>
          </a:xfrm>
          <a:prstGeom prst="rect">
            <a:avLst/>
          </a:prstGeom>
        </p:spPr>
      </p:pic>
      <p:pic>
        <p:nvPicPr>
          <p:cNvPr id="7" name="Billede 6" descr="Et billede, der indeholder tekst, skærmbillede, linje/række, Font/skrifttype&#10;&#10;AI-genereret indhold kan være ukorrekt.">
            <a:extLst>
              <a:ext uri="{FF2B5EF4-FFF2-40B4-BE49-F238E27FC236}">
                <a16:creationId xmlns:a16="http://schemas.microsoft.com/office/drawing/2014/main" id="{3AD7C663-4CE2-49FF-AD3C-F59FD6116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859" y="1965407"/>
            <a:ext cx="3762403" cy="1181109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A72C5C5-554E-D271-8E99-152C659B026B}"/>
              </a:ext>
            </a:extLst>
          </p:cNvPr>
          <p:cNvSpPr txBox="1"/>
          <p:nvPr/>
        </p:nvSpPr>
        <p:spPr>
          <a:xfrm>
            <a:off x="4186345" y="3217776"/>
            <a:ext cx="11106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/>
              <a:t>2,18,7,18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01EB73B-75EB-D0DA-7DD2-634B0926CEC6}"/>
              </a:ext>
            </a:extLst>
          </p:cNvPr>
          <p:cNvSpPr txBox="1"/>
          <p:nvPr/>
        </p:nvSpPr>
        <p:spPr>
          <a:xfrm>
            <a:off x="518643" y="3540845"/>
            <a:ext cx="853391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Kommentarer:</a:t>
            </a:r>
          </a:p>
          <a:p>
            <a:r>
              <a:rPr lang="da-DK" sz="1500" dirty="0"/>
              <a:t>Par3-banen skal forbedres</a:t>
            </a:r>
          </a:p>
          <a:p>
            <a:r>
              <a:rPr lang="da-DK" sz="1500" dirty="0"/>
              <a:t>Lav en ny puttinggreen, der ikke er så skrå</a:t>
            </a:r>
          </a:p>
          <a:p>
            <a:r>
              <a:rPr lang="da-DK" sz="1500" dirty="0"/>
              <a:t>Tiderne til fællestræning kan forbedres</a:t>
            </a:r>
          </a:p>
          <a:p>
            <a:r>
              <a:rPr lang="da-DK" sz="1500" dirty="0"/>
              <a:t>Lav ”sjovere” mål på rangen, så man har noget at træne efter</a:t>
            </a:r>
          </a:p>
          <a:p>
            <a:r>
              <a:rPr lang="da-DK" sz="1500" dirty="0"/>
              <a:t>Mangler noget at slå efter på rangen – cirkler, flag mm</a:t>
            </a:r>
          </a:p>
          <a:p>
            <a:r>
              <a:rPr lang="da-DK" sz="1500" dirty="0"/>
              <a:t>Lav flere </a:t>
            </a:r>
            <a:r>
              <a:rPr lang="da-DK" sz="1500" dirty="0" err="1"/>
              <a:t>fællestræninger</a:t>
            </a:r>
            <a:endParaRPr lang="da-DK" sz="1500" dirty="0"/>
          </a:p>
          <a:p>
            <a:r>
              <a:rPr lang="da-DK" sz="1500" dirty="0"/>
              <a:t>Flere tiltag i weekenden for dem, der er på arbejde</a:t>
            </a:r>
          </a:p>
        </p:txBody>
      </p:sp>
    </p:spTree>
    <p:extLst>
      <p:ext uri="{BB962C8B-B14F-4D97-AF65-F5344CB8AC3E}">
        <p14:creationId xmlns:p14="http://schemas.microsoft.com/office/powerpoint/2010/main" val="1715187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8C5FC-6D30-E1CD-6C1A-743B37C6D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778" y="1151165"/>
            <a:ext cx="6720840" cy="790303"/>
          </a:xfrm>
        </p:spPr>
        <p:txBody>
          <a:bodyPr>
            <a:normAutofit fontScale="90000"/>
          </a:bodyPr>
          <a:lstStyle/>
          <a:p>
            <a:r>
              <a:rPr lang="da-DK" sz="3300" dirty="0"/>
              <a:t>Frivilligt arbejde</a:t>
            </a:r>
            <a:br>
              <a:rPr lang="da-DK" dirty="0"/>
            </a:br>
            <a:r>
              <a:rPr lang="da-DK" sz="1800" dirty="0"/>
              <a:t>Overordnet score: 86 (+4) </a:t>
            </a:r>
          </a:p>
        </p:txBody>
      </p:sp>
      <p:pic>
        <p:nvPicPr>
          <p:cNvPr id="7" name="Billede 6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D1FA6D6B-E22A-9E46-F3EF-1172E288D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22" y="2654897"/>
            <a:ext cx="3778938" cy="182396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AA0AE1D7-2850-478B-B28F-FD4E16C11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7" y="4478865"/>
            <a:ext cx="3778938" cy="441043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47C69E60-DF6B-2C81-5233-6499C220FB3E}"/>
              </a:ext>
            </a:extLst>
          </p:cNvPr>
          <p:cNvSpPr txBox="1"/>
          <p:nvPr/>
        </p:nvSpPr>
        <p:spPr>
          <a:xfrm>
            <a:off x="1541417" y="5055297"/>
            <a:ext cx="1600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/>
              <a:t>25,20,33,27,15,25</a:t>
            </a:r>
          </a:p>
        </p:txBody>
      </p:sp>
      <p:pic>
        <p:nvPicPr>
          <p:cNvPr id="12" name="Billede 11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7B85CDEB-47B2-9099-8D85-F547B0AD8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23" y="2104879"/>
            <a:ext cx="3778937" cy="551521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3BF473F1-5680-C58D-31C1-81ABCE8373BD}"/>
              </a:ext>
            </a:extLst>
          </p:cNvPr>
          <p:cNvSpPr txBox="1"/>
          <p:nvPr/>
        </p:nvSpPr>
        <p:spPr>
          <a:xfrm>
            <a:off x="4317275" y="2176599"/>
            <a:ext cx="4676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>
                <a:solidFill>
                  <a:srgbClr val="000000"/>
                </a:solidFill>
                <a:latin typeface="Univers" panose="020B0503020202020204" pitchFamily="34" charset="0"/>
              </a:rPr>
              <a:t>Det er bemærkelsesværdigt, hvordan Tordenskjolds soldater gentagne gange møder op – stor anerkendelse for deres engagement. Der er dog en vis bekymring for, om de kan bevare motivationen fremover.</a:t>
            </a:r>
          </a:p>
          <a:p>
            <a:endParaRPr lang="da-DK" sz="1350" dirty="0">
              <a:solidFill>
                <a:srgbClr val="000000"/>
              </a:solidFill>
              <a:latin typeface="Univers" panose="020B0503020202020204" pitchFamily="34" charset="0"/>
            </a:endParaRPr>
          </a:p>
          <a:p>
            <a:r>
              <a:rPr lang="da-DK" sz="1350" dirty="0">
                <a:solidFill>
                  <a:srgbClr val="000000"/>
                </a:solidFill>
                <a:latin typeface="Univers" panose="020B0503020202020204" pitchFamily="34" charset="0"/>
              </a:rPr>
              <a:t>Det anbefales at gennemføre en kompetenceundersøgelse blandt medlemmerne for at kunne anvende deres færdigheder i en mere koordineret indsats blandt de frivillige.</a:t>
            </a:r>
          </a:p>
          <a:p>
            <a:endParaRPr lang="da-DK" sz="1350" dirty="0">
              <a:solidFill>
                <a:srgbClr val="000000"/>
              </a:solidFill>
              <a:latin typeface="Univers" panose="020B0503020202020204" pitchFamily="34" charset="0"/>
            </a:endParaRPr>
          </a:p>
          <a:p>
            <a:r>
              <a:rPr lang="da-DK" sz="1350" dirty="0">
                <a:solidFill>
                  <a:srgbClr val="000000"/>
                </a:solidFill>
                <a:latin typeface="Univers" panose="020B0503020202020204" pitchFamily="34" charset="0"/>
              </a:rPr>
              <a:t>Klubben skal sikre, at de nødvendige redskaber er tilgængelige og i god stand.</a:t>
            </a:r>
          </a:p>
          <a:p>
            <a:endParaRPr lang="da-DK" sz="1350" dirty="0">
              <a:solidFill>
                <a:srgbClr val="000000"/>
              </a:solidFill>
              <a:latin typeface="Univers" panose="020B0503020202020204" pitchFamily="34" charset="0"/>
            </a:endParaRPr>
          </a:p>
          <a:p>
            <a:r>
              <a:rPr lang="da-DK" sz="1350" dirty="0">
                <a:solidFill>
                  <a:srgbClr val="000000"/>
                </a:solidFill>
                <a:latin typeface="Univers" panose="020B0503020202020204" pitchFamily="34" charset="0"/>
              </a:rPr>
              <a:t>Desuden kunne klubben overveje at belønne de frivillige med greenfee-billetter som tak for deres indsats.</a:t>
            </a:r>
            <a:endParaRPr lang="da-DK" sz="1350" dirty="0"/>
          </a:p>
        </p:txBody>
      </p:sp>
    </p:spTree>
    <p:extLst>
      <p:ext uri="{BB962C8B-B14F-4D97-AF65-F5344CB8AC3E}">
        <p14:creationId xmlns:p14="http://schemas.microsoft.com/office/powerpoint/2010/main" val="4178827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2E6F8-0FE5-CCCC-379F-9B559E910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86" y="968692"/>
            <a:ext cx="6664262" cy="882968"/>
          </a:xfrm>
        </p:spPr>
        <p:txBody>
          <a:bodyPr>
            <a:normAutofit/>
          </a:bodyPr>
          <a:lstStyle/>
          <a:p>
            <a:r>
              <a:rPr lang="da-DK" sz="3300" dirty="0"/>
              <a:t>Nye Medlemmer</a:t>
            </a:r>
            <a:br>
              <a:rPr lang="da-DK" dirty="0"/>
            </a:br>
            <a:r>
              <a:rPr lang="da-DK" sz="1800" dirty="0"/>
              <a:t>Overordnet score: 81 (+3)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A5EAD33-1F09-99F2-FF82-3B61877D5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35" y="1851660"/>
            <a:ext cx="7401531" cy="43936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2391752-B332-5504-4650-7059923B3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52" y="3428916"/>
            <a:ext cx="6340997" cy="33219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F1DA314-B1EB-6E90-CAC4-01CDAD11C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52" y="2496152"/>
            <a:ext cx="6865815" cy="47155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8729F3D-5F32-65DA-3E64-16C9713B5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554" y="4309214"/>
            <a:ext cx="6814397" cy="59569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11CFC8B-4A9D-6BD3-AE33-48901B026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53" y="3799386"/>
            <a:ext cx="6814397" cy="471553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6398019E-13BB-93BA-B130-EDDDCD1777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554" y="4933203"/>
            <a:ext cx="4251649" cy="30173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EAFC586C-C14C-CF9C-F9BC-D649E34C2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554" y="5234932"/>
            <a:ext cx="1602746" cy="326141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569EB45E-D861-73ED-C5F3-AF9B68DF9F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552" y="2988132"/>
            <a:ext cx="5940431" cy="3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9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76356-1849-1720-39F6-49F349573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86" y="1190354"/>
            <a:ext cx="6411577" cy="744582"/>
          </a:xfrm>
        </p:spPr>
        <p:txBody>
          <a:bodyPr>
            <a:normAutofit fontScale="90000"/>
          </a:bodyPr>
          <a:lstStyle/>
          <a:p>
            <a:r>
              <a:rPr lang="da-DK" sz="3300" dirty="0"/>
              <a:t>Udmeldte</a:t>
            </a:r>
            <a:br>
              <a:rPr lang="da-DK" dirty="0"/>
            </a:br>
            <a:r>
              <a:rPr lang="da-DK" sz="1800" dirty="0"/>
              <a:t>Overordnet score: 55 (+40)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C1BBEED-48D0-C080-CA73-1FEDF78D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85" y="1934936"/>
            <a:ext cx="6150848" cy="265292"/>
          </a:xfrm>
          <a:prstGeom prst="rect">
            <a:avLst/>
          </a:prstGeom>
        </p:spPr>
      </p:pic>
      <p:pic>
        <p:nvPicPr>
          <p:cNvPr id="7" name="Billede 6" descr="Et billede, der indeholder skærmbillede, tekst, diagram, linje/række&#10;&#10;AI-genereret indhold kan være ukorrekt.">
            <a:extLst>
              <a:ext uri="{FF2B5EF4-FFF2-40B4-BE49-F238E27FC236}">
                <a16:creationId xmlns:a16="http://schemas.microsoft.com/office/drawing/2014/main" id="{7B7BD20A-AA9D-63C7-E82E-E303D9183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71" y="2401988"/>
            <a:ext cx="3912417" cy="346682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0A12787-F3FA-EBFE-28D4-A0011F2FF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22" y="2401989"/>
            <a:ext cx="3200847" cy="271501"/>
          </a:xfrm>
          <a:prstGeom prst="rect">
            <a:avLst/>
          </a:prstGeom>
        </p:spPr>
      </p:pic>
      <p:pic>
        <p:nvPicPr>
          <p:cNvPr id="11" name="Billede 10" descr="Et billede, der indeholder tekst, skærmbillede, Font/skrifttype, design&#10;&#10;AI-genereret indhold kan være ukorrekt.">
            <a:extLst>
              <a:ext uri="{FF2B5EF4-FFF2-40B4-BE49-F238E27FC236}">
                <a16:creationId xmlns:a16="http://schemas.microsoft.com/office/drawing/2014/main" id="{C7590B94-EFCA-5095-17A4-8BEB36454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268" y="3187819"/>
            <a:ext cx="1000265" cy="1993385"/>
          </a:xfrm>
          <a:prstGeom prst="rect">
            <a:avLst/>
          </a:prstGeom>
        </p:spPr>
      </p:pic>
      <p:pic>
        <p:nvPicPr>
          <p:cNvPr id="13" name="Billede 12" descr="Et billede, der indeholder skærmbillede, tekst, nummer/tal, Font/skrifttype&#10;&#10;AI-genereret indhold kan være ukorrekt.">
            <a:extLst>
              <a:ext uri="{FF2B5EF4-FFF2-40B4-BE49-F238E27FC236}">
                <a16:creationId xmlns:a16="http://schemas.microsoft.com/office/drawing/2014/main" id="{7DEFB9B0-84F5-A9DB-168D-63AA40892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532" y="3187819"/>
            <a:ext cx="3085622" cy="19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64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CB282-EFAF-6DC7-6E34-FA7FAECC7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749" y="1014005"/>
            <a:ext cx="6912538" cy="489857"/>
          </a:xfrm>
        </p:spPr>
        <p:txBody>
          <a:bodyPr>
            <a:normAutofit fontScale="90000"/>
          </a:bodyPr>
          <a:lstStyle/>
          <a:p>
            <a:r>
              <a:rPr lang="da-DK" sz="3000" dirty="0"/>
              <a:t>Udmeldte - årsag</a:t>
            </a:r>
          </a:p>
        </p:txBody>
      </p:sp>
      <p:pic>
        <p:nvPicPr>
          <p:cNvPr id="5" name="Billede 4" descr="Et billede, der indeholder tekst, nummer/tal, Font/skrifttype, skærmbillede&#10;&#10;AI-genereret indhold kan være ukorrekt.">
            <a:extLst>
              <a:ext uri="{FF2B5EF4-FFF2-40B4-BE49-F238E27FC236}">
                <a16:creationId xmlns:a16="http://schemas.microsoft.com/office/drawing/2014/main" id="{944537D9-86E1-7A99-18A1-C1E51EE87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44" y="1596847"/>
            <a:ext cx="7369822" cy="2779527"/>
          </a:xfrm>
          <a:prstGeom prst="rect">
            <a:avLst/>
          </a:prstGeom>
        </p:spPr>
      </p:pic>
      <p:pic>
        <p:nvPicPr>
          <p:cNvPr id="7" name="Billede 6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6B32DA20-DC5A-E17D-7269-D60C71481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45" y="4376374"/>
            <a:ext cx="7369821" cy="13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82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3" y="764705"/>
            <a:ext cx="5976663" cy="936104"/>
          </a:xfrm>
        </p:spPr>
        <p:txBody>
          <a:bodyPr>
            <a:noAutofit/>
          </a:bodyPr>
          <a:lstStyle/>
          <a:p>
            <a:pPr algn="l"/>
            <a:r>
              <a:rPr lang="da-DK" sz="3000" b="1" dirty="0"/>
              <a:t>Punkt 2 – </a:t>
            </a:r>
            <a:r>
              <a:rPr lang="da-DK" sz="3000" b="1" dirty="0">
                <a:solidFill>
                  <a:schemeClr val="tx1"/>
                </a:solidFill>
              </a:rPr>
              <a:t>Status på økonomi</a:t>
            </a:r>
            <a:br>
              <a:rPr lang="da-DK" sz="3000" b="1" dirty="0">
                <a:solidFill>
                  <a:schemeClr val="tx1"/>
                </a:solidFill>
              </a:rPr>
            </a:br>
            <a:endParaRPr lang="da-DK" sz="30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2062" y="1498526"/>
            <a:ext cx="5976664" cy="3671394"/>
          </a:xfrm>
        </p:spPr>
        <p:txBody>
          <a:bodyPr>
            <a:normAutofit/>
          </a:bodyPr>
          <a:lstStyle/>
          <a:p>
            <a:pPr marL="457200" algn="l"/>
            <a:endParaRPr lang="da-DK" altLang="da-DK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endParaRPr lang="da-DK" altLang="da-DK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endParaRPr lang="da-DK" altLang="da-DK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algn="l"/>
            <a:endParaRPr lang="da-DK" altLang="da-DK" sz="1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l"/>
            <a:endParaRPr lang="da-DK" altLang="da-D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4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C2815B16-FE66-4EB4-94C9-692382E69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16" name="Billede 15" descr="Et billede, der indeholder græs, udendørs, felt, spil&#10;&#10;Automatisk genereret beskrivelse">
            <a:extLst>
              <a:ext uri="{FF2B5EF4-FFF2-40B4-BE49-F238E27FC236}">
                <a16:creationId xmlns:a16="http://schemas.microsoft.com/office/drawing/2014/main" id="{C856590A-245A-436F-9B7D-CD58F442DF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t="1730" r="38848" b="19261"/>
          <a:stretch/>
        </p:blipFill>
        <p:spPr>
          <a:xfrm>
            <a:off x="6133607" y="827337"/>
            <a:ext cx="2614857" cy="337840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9CF46DB-E5FB-FA5A-A53D-179604EFEF0D}"/>
              </a:ext>
            </a:extLst>
          </p:cNvPr>
          <p:cNvSpPr txBox="1">
            <a:spLocks/>
          </p:cNvSpPr>
          <p:nvPr/>
        </p:nvSpPr>
        <p:spPr>
          <a:xfrm>
            <a:off x="1172206" y="1923757"/>
            <a:ext cx="51823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b="1" dirty="0"/>
          </a:p>
        </p:txBody>
      </p:sp>
      <p:sp>
        <p:nvSpPr>
          <p:cNvPr id="8" name="Undertitel 11">
            <a:extLst>
              <a:ext uri="{FF2B5EF4-FFF2-40B4-BE49-F238E27FC236}">
                <a16:creationId xmlns:a16="http://schemas.microsoft.com/office/drawing/2014/main" id="{0B491138-BB3C-A62D-96E7-5BB48FF2F926}"/>
              </a:ext>
            </a:extLst>
          </p:cNvPr>
          <p:cNvSpPr txBox="1">
            <a:spLocks/>
          </p:cNvSpPr>
          <p:nvPr/>
        </p:nvSpPr>
        <p:spPr>
          <a:xfrm>
            <a:off x="323528" y="1498525"/>
            <a:ext cx="5688632" cy="2067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da-DK" sz="18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Revisor vil gerne vi deler indtægter mere op og ligeledes det samme for udgifter, så vi følger Regnskabsloven.</a:t>
            </a:r>
          </a:p>
          <a:p>
            <a:pPr marL="342900" lvl="0" indent="-342900" algn="l">
              <a:buFont typeface="Aptos" panose="020B0004020202020204" pitchFamily="34" charset="0"/>
              <a:buChar char="-"/>
            </a:pPr>
            <a:endParaRPr lang="da-DK" sz="1800" b="1" dirty="0">
              <a:solidFill>
                <a:schemeClr val="tx1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da-DK" sz="18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Tallene for 2025 forventes at holde, som budgetteret</a:t>
            </a:r>
          </a:p>
          <a:p>
            <a:pPr lvl="0" algn="l"/>
            <a:endParaRPr lang="da-DK" sz="500" b="1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ptos" panose="020B0004020202020204" pitchFamily="34" charset="0"/>
              <a:buChar char="-"/>
            </a:pPr>
            <a:endParaRPr lang="da-DK" sz="1800" dirty="0"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3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VELKOMMEN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5184576" cy="2880320"/>
          </a:xfrm>
        </p:spPr>
        <p:txBody>
          <a:bodyPr/>
          <a:lstStyle/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Medlemsmøde i </a:t>
            </a:r>
          </a:p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Vestfyns Golfklub</a:t>
            </a:r>
          </a:p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19. januar 2026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pic>
        <p:nvPicPr>
          <p:cNvPr id="11" name="Billede 10" descr="Et billede, der indeholder bord, lille, sidder, græs&#10;&#10;Automatisk genereret beskrivelse">
            <a:extLst>
              <a:ext uri="{FF2B5EF4-FFF2-40B4-BE49-F238E27FC236}">
                <a16:creationId xmlns:a16="http://schemas.microsoft.com/office/drawing/2014/main" id="{2B7CF07B-9874-473F-AFF0-AFFF6621DB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 b="2230"/>
          <a:stretch/>
        </p:blipFill>
        <p:spPr>
          <a:xfrm>
            <a:off x="6156176" y="903546"/>
            <a:ext cx="2592289" cy="33175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9BEAE-A6E1-79CA-B303-9CBEA51B7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688C4-D48B-2194-1A9D-6A1E16B61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944" y="452771"/>
            <a:ext cx="5976663" cy="936104"/>
          </a:xfrm>
        </p:spPr>
        <p:txBody>
          <a:bodyPr>
            <a:noAutofit/>
          </a:bodyPr>
          <a:lstStyle/>
          <a:p>
            <a:pPr algn="l"/>
            <a:r>
              <a:rPr lang="da-DK" sz="3000" b="1" dirty="0"/>
              <a:t>Punkt 2 – </a:t>
            </a:r>
            <a:r>
              <a:rPr lang="da-DK" sz="3000" b="1" dirty="0">
                <a:solidFill>
                  <a:schemeClr val="tx1"/>
                </a:solidFill>
              </a:rPr>
              <a:t>Status på økonomi</a:t>
            </a:r>
            <a:br>
              <a:rPr lang="da-DK" sz="3000" b="1" dirty="0">
                <a:solidFill>
                  <a:schemeClr val="tx1"/>
                </a:solidFill>
              </a:rPr>
            </a:br>
            <a:endParaRPr lang="da-DK" sz="3000" b="1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C044673-786F-AAC8-705A-2E181E011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2" y="1498526"/>
            <a:ext cx="5976664" cy="3671394"/>
          </a:xfrm>
        </p:spPr>
        <p:txBody>
          <a:bodyPr>
            <a:normAutofit/>
          </a:bodyPr>
          <a:lstStyle/>
          <a:p>
            <a:pPr marL="457200" algn="l"/>
            <a:endParaRPr lang="da-DK" altLang="da-DK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endParaRPr lang="da-DK" altLang="da-DK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endParaRPr lang="da-DK" altLang="da-DK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algn="l"/>
            <a:endParaRPr lang="da-DK" altLang="da-DK" sz="1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l"/>
            <a:endParaRPr lang="da-DK" altLang="da-D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51AA474-0116-A5B6-6704-DE157336E27B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2B1DA5-F5F4-65AF-8B1D-C6454DB0B880}"/>
              </a:ext>
            </a:extLst>
          </p:cNvPr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>
            <a:extLst>
              <a:ext uri="{FF2B5EF4-FFF2-40B4-BE49-F238E27FC236}">
                <a16:creationId xmlns:a16="http://schemas.microsoft.com/office/drawing/2014/main" id="{87541769-08A4-B420-545A-08965364DD15}"/>
              </a:ext>
            </a:extLst>
          </p:cNvPr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>
            <a:extLst>
              <a:ext uri="{FF2B5EF4-FFF2-40B4-BE49-F238E27FC236}">
                <a16:creationId xmlns:a16="http://schemas.microsoft.com/office/drawing/2014/main" id="{10D52EF7-639A-7E50-CF39-0FBDEA12FB10}"/>
              </a:ext>
            </a:extLst>
          </p:cNvPr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>
            <a:extLst>
              <a:ext uri="{FF2B5EF4-FFF2-40B4-BE49-F238E27FC236}">
                <a16:creationId xmlns:a16="http://schemas.microsoft.com/office/drawing/2014/main" id="{D140E70A-7B39-E49C-4925-4067349073C1}"/>
              </a:ext>
            </a:extLst>
          </p:cNvPr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BD9D534E-3EBD-56BA-16DB-09AF10E4B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16" name="Billede 15" descr="Et billede, der indeholder græs, udendørs, felt, spil&#10;&#10;Automatisk genereret beskrivelse">
            <a:extLst>
              <a:ext uri="{FF2B5EF4-FFF2-40B4-BE49-F238E27FC236}">
                <a16:creationId xmlns:a16="http://schemas.microsoft.com/office/drawing/2014/main" id="{DAAC3061-A062-38F8-15E3-F53DA6140B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t="1730" r="38848" b="19261"/>
          <a:stretch/>
        </p:blipFill>
        <p:spPr>
          <a:xfrm>
            <a:off x="6133607" y="827337"/>
            <a:ext cx="2614857" cy="337840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B71356D-9100-996F-14F3-F754404B1EE6}"/>
              </a:ext>
            </a:extLst>
          </p:cNvPr>
          <p:cNvSpPr txBox="1">
            <a:spLocks/>
          </p:cNvSpPr>
          <p:nvPr/>
        </p:nvSpPr>
        <p:spPr>
          <a:xfrm>
            <a:off x="1172206" y="1923757"/>
            <a:ext cx="51823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b="1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3A8A497F-5FE6-870F-78E0-F3B445003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578057"/>
              </p:ext>
            </p:extLst>
          </p:nvPr>
        </p:nvGraphicFramePr>
        <p:xfrm>
          <a:off x="323528" y="949993"/>
          <a:ext cx="5472609" cy="4525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2002">
                  <a:extLst>
                    <a:ext uri="{9D8B030D-6E8A-4147-A177-3AD203B41FA5}">
                      <a16:colId xmlns:a16="http://schemas.microsoft.com/office/drawing/2014/main" val="120937717"/>
                    </a:ext>
                  </a:extLst>
                </a:gridCol>
                <a:gridCol w="824499">
                  <a:extLst>
                    <a:ext uri="{9D8B030D-6E8A-4147-A177-3AD203B41FA5}">
                      <a16:colId xmlns:a16="http://schemas.microsoft.com/office/drawing/2014/main" val="3523625236"/>
                    </a:ext>
                  </a:extLst>
                </a:gridCol>
                <a:gridCol w="979092">
                  <a:extLst>
                    <a:ext uri="{9D8B030D-6E8A-4147-A177-3AD203B41FA5}">
                      <a16:colId xmlns:a16="http://schemas.microsoft.com/office/drawing/2014/main" val="1500970188"/>
                    </a:ext>
                  </a:extLst>
                </a:gridCol>
                <a:gridCol w="797016">
                  <a:extLst>
                    <a:ext uri="{9D8B030D-6E8A-4147-A177-3AD203B41FA5}">
                      <a16:colId xmlns:a16="http://schemas.microsoft.com/office/drawing/2014/main" val="10641928"/>
                    </a:ext>
                  </a:extLst>
                </a:gridCol>
              </a:tblGrid>
              <a:tr h="8394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DK" sz="1000" u="none" strike="noStrike" dirty="0">
                          <a:effectLst/>
                        </a:rPr>
                        <a:t> </a:t>
                      </a:r>
                      <a:endParaRPr lang="en-DK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4" marR="9404" marT="9404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Realiseret - ny</a:t>
                      </a:r>
                      <a:br>
                        <a:rPr lang="da-DK" sz="1000" u="none" strike="noStrike">
                          <a:effectLst/>
                        </a:rPr>
                      </a:br>
                      <a:r>
                        <a:rPr lang="da-DK" sz="1000" u="none" strike="noStrike">
                          <a:effectLst/>
                        </a:rPr>
                        <a:t>2024 i</a:t>
                      </a:r>
                      <a:br>
                        <a:rPr lang="da-DK" sz="1000" u="none" strike="noStrike">
                          <a:effectLst/>
                        </a:rPr>
                      </a:br>
                      <a:r>
                        <a:rPr lang="da-DK" sz="1000" u="none" strike="noStrike">
                          <a:effectLst/>
                        </a:rPr>
                        <a:t>hele kr.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Budget</a:t>
                      </a:r>
                      <a:br>
                        <a:rPr lang="da-DK" sz="1000" u="none" strike="noStrike">
                          <a:effectLst/>
                        </a:rPr>
                      </a:br>
                      <a:r>
                        <a:rPr lang="da-DK" sz="1000" u="none" strike="noStrike">
                          <a:effectLst/>
                        </a:rPr>
                        <a:t>2024 i</a:t>
                      </a:r>
                      <a:br>
                        <a:rPr lang="da-DK" sz="1000" u="none" strike="noStrike">
                          <a:effectLst/>
                        </a:rPr>
                      </a:br>
                      <a:r>
                        <a:rPr lang="da-DK" sz="1000" u="none" strike="noStrike">
                          <a:effectLst/>
                        </a:rPr>
                        <a:t>hele kr.</a:t>
                      </a:r>
                      <a:br>
                        <a:rPr lang="da-DK" sz="1000" u="none" strike="noStrike">
                          <a:effectLst/>
                        </a:rPr>
                      </a:br>
                      <a:r>
                        <a:rPr lang="da-DK" sz="1000" u="none" strike="noStrike">
                          <a:effectLst/>
                        </a:rPr>
                        <a:t>(e' revideret)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000" u="none" strike="noStrike" dirty="0">
                          <a:effectLst/>
                        </a:rPr>
                        <a:t>Realiseret - godkendt på GF</a:t>
                      </a:r>
                      <a:br>
                        <a:rPr lang="da-DK" sz="1000" u="none" strike="noStrike" dirty="0">
                          <a:effectLst/>
                        </a:rPr>
                      </a:br>
                      <a:r>
                        <a:rPr lang="da-DK" sz="1000" u="none" strike="noStrike" dirty="0">
                          <a:effectLst/>
                        </a:rPr>
                        <a:t>2024 i</a:t>
                      </a:r>
                      <a:br>
                        <a:rPr lang="da-DK" sz="1000" u="none" strike="noStrike" dirty="0">
                          <a:effectLst/>
                        </a:rPr>
                      </a:br>
                      <a:r>
                        <a:rPr lang="da-DK" sz="1000" u="none" strike="noStrike" dirty="0">
                          <a:effectLst/>
                        </a:rPr>
                        <a:t>hele kr.</a:t>
                      </a:r>
                      <a:endParaRPr lang="da-DK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b"/>
                </a:tc>
                <a:extLst>
                  <a:ext uri="{0D108BD9-81ED-4DB2-BD59-A6C34878D82A}">
                    <a16:rowId xmlns:a16="http://schemas.microsoft.com/office/drawing/2014/main" val="1349995175"/>
                  </a:ext>
                </a:extLst>
              </a:tr>
              <a:tr h="2119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 dirty="0">
                          <a:effectLst/>
                        </a:rPr>
                        <a:t>Indtægter</a:t>
                      </a:r>
                      <a:endParaRPr lang="da-DK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 </a:t>
                      </a:r>
                      <a:endParaRPr lang="en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4" marR="9404" marT="9404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 </a:t>
                      </a:r>
                      <a:endParaRPr lang="en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4" marR="9404" marT="9404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 </a:t>
                      </a:r>
                      <a:endParaRPr lang="en-DK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4" marR="9404" marT="9404" marB="0"/>
                </a:tc>
                <a:extLst>
                  <a:ext uri="{0D108BD9-81ED-4DB2-BD59-A6C34878D82A}">
                    <a16:rowId xmlns:a16="http://schemas.microsoft.com/office/drawing/2014/main" val="4029312615"/>
                  </a:ext>
                </a:extLst>
              </a:tr>
              <a:tr h="1974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Kontingenter incl. DGU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2.493.668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    2.600.000 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112851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2.653.973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1628967867"/>
                  </a:ext>
                </a:extLst>
              </a:tr>
              <a:tr h="202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Kontingenter fra sponsorer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147.042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               -   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112851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3228635151"/>
                  </a:ext>
                </a:extLst>
              </a:tr>
              <a:tr h="1974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Træning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125.231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               -   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112851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3723523309"/>
                  </a:ext>
                </a:extLst>
              </a:tr>
              <a:tr h="202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Fynske Golfoplevelser / Klub 81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164.065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       180.000 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112851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164.065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4235704489"/>
                  </a:ext>
                </a:extLst>
              </a:tr>
              <a:tr h="1974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Green-fee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883.589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       850.000 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112851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823.665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2095957644"/>
                  </a:ext>
                </a:extLst>
              </a:tr>
              <a:tr h="1974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 dirty="0">
                          <a:effectLst/>
                        </a:rPr>
                        <a:t>Øl, vand, mad og kaffe mv.</a:t>
                      </a:r>
                      <a:endParaRPr lang="da-DK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827.700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       160.000 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112851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165.514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3025997699"/>
                  </a:ext>
                </a:extLst>
              </a:tr>
              <a:tr h="1974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Bagskab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99.000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       100.000 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112851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99.000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1933598011"/>
                  </a:ext>
                </a:extLst>
              </a:tr>
              <a:tr h="202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Arrangementer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77.437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        75.000 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112851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77.437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3630985840"/>
                  </a:ext>
                </a:extLst>
              </a:tr>
              <a:tr h="1974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Sponsorer og erhvervsklub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513.583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       280.000 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112851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282.291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941403081"/>
                  </a:ext>
                </a:extLst>
              </a:tr>
              <a:tr h="24012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Tilskud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148.423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       125.000 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112851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148.423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2524698494"/>
                  </a:ext>
                </a:extLst>
              </a:tr>
              <a:tr h="1673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Turneringer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51.176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               -   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112851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0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3560613414"/>
                  </a:ext>
                </a:extLst>
              </a:tr>
              <a:tr h="1974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Shop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256.360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        65.000 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112851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58.770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4048999460"/>
                  </a:ext>
                </a:extLst>
              </a:tr>
              <a:tr h="1974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Udlejning maskiner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20.020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112851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3497869418"/>
                  </a:ext>
                </a:extLst>
              </a:tr>
              <a:tr h="1974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Donationer jubilæum 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16.800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112851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1428584278"/>
                  </a:ext>
                </a:extLst>
              </a:tr>
              <a:tr h="1974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Indtægter turneringer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0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112851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3783437782"/>
                  </a:ext>
                </a:extLst>
              </a:tr>
              <a:tr h="18118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Momskompensation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60.613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        80.000 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112851" marT="940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60.613</a:t>
                      </a:r>
                      <a:endParaRPr lang="en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113744301"/>
                  </a:ext>
                </a:extLst>
              </a:tr>
              <a:tr h="30344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Indtægter i alt</a:t>
                      </a:r>
                      <a:endParaRPr lang="da-DK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5.884.707</a:t>
                      </a:r>
                      <a:endParaRPr lang="en-DK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DK" sz="1000" u="none" strike="noStrike">
                          <a:effectLst/>
                        </a:rPr>
                        <a:t>       4.515.000 </a:t>
                      </a:r>
                      <a:endParaRPr lang="en-DK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DK" sz="1000" u="none" strike="noStrike" dirty="0">
                          <a:effectLst/>
                        </a:rPr>
                        <a:t>4.533.751</a:t>
                      </a:r>
                      <a:endParaRPr lang="en-DK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/>
                </a:tc>
                <a:extLst>
                  <a:ext uri="{0D108BD9-81ED-4DB2-BD59-A6C34878D82A}">
                    <a16:rowId xmlns:a16="http://schemas.microsoft.com/office/drawing/2014/main" val="3888400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987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B11C6-242B-6A0C-D7BB-C8AFE950F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4CF97-C7F5-12DC-6567-3E317F446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011" y="449780"/>
            <a:ext cx="5976663" cy="936104"/>
          </a:xfrm>
        </p:spPr>
        <p:txBody>
          <a:bodyPr>
            <a:noAutofit/>
          </a:bodyPr>
          <a:lstStyle/>
          <a:p>
            <a:pPr algn="l"/>
            <a:r>
              <a:rPr lang="da-DK" sz="3000" b="1" dirty="0"/>
              <a:t>Punkt 2 – </a:t>
            </a:r>
            <a:r>
              <a:rPr lang="da-DK" sz="3000" b="1" dirty="0">
                <a:solidFill>
                  <a:schemeClr val="tx1"/>
                </a:solidFill>
              </a:rPr>
              <a:t>Status på økonomi</a:t>
            </a:r>
            <a:br>
              <a:rPr lang="da-DK" sz="3000" b="1" dirty="0">
                <a:solidFill>
                  <a:schemeClr val="tx1"/>
                </a:solidFill>
              </a:rPr>
            </a:br>
            <a:endParaRPr lang="da-DK" sz="3000" b="1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2B1B227-268F-9562-1B9B-4EAC51FE2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2" y="1498526"/>
            <a:ext cx="5976664" cy="3671394"/>
          </a:xfrm>
        </p:spPr>
        <p:txBody>
          <a:bodyPr>
            <a:normAutofit/>
          </a:bodyPr>
          <a:lstStyle/>
          <a:p>
            <a:pPr marL="457200" algn="l"/>
            <a:endParaRPr lang="da-DK" altLang="da-DK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endParaRPr lang="da-DK" altLang="da-DK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endParaRPr lang="da-DK" altLang="da-DK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algn="l"/>
            <a:endParaRPr lang="da-DK" altLang="da-DK" sz="1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l"/>
            <a:endParaRPr lang="da-DK" altLang="da-D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4F3D0E0-4B26-FD9A-CF1D-85AA630805A4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C88738-0025-BBDE-30E3-B2A856652A2A}"/>
              </a:ext>
            </a:extLst>
          </p:cNvPr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>
            <a:extLst>
              <a:ext uri="{FF2B5EF4-FFF2-40B4-BE49-F238E27FC236}">
                <a16:creationId xmlns:a16="http://schemas.microsoft.com/office/drawing/2014/main" id="{F807C136-CFC3-00B1-9C11-7BCB496F5D14}"/>
              </a:ext>
            </a:extLst>
          </p:cNvPr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>
            <a:extLst>
              <a:ext uri="{FF2B5EF4-FFF2-40B4-BE49-F238E27FC236}">
                <a16:creationId xmlns:a16="http://schemas.microsoft.com/office/drawing/2014/main" id="{0AF437C7-96CB-4699-D3DB-3ED378EDE96B}"/>
              </a:ext>
            </a:extLst>
          </p:cNvPr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>
            <a:extLst>
              <a:ext uri="{FF2B5EF4-FFF2-40B4-BE49-F238E27FC236}">
                <a16:creationId xmlns:a16="http://schemas.microsoft.com/office/drawing/2014/main" id="{955AF650-5477-1737-ECC9-171FBE25D492}"/>
              </a:ext>
            </a:extLst>
          </p:cNvPr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02D0D9A8-9FE0-3862-E689-04FBF4019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16" name="Billede 15" descr="Et billede, der indeholder græs, udendørs, felt, spil&#10;&#10;Automatisk genereret beskrivelse">
            <a:extLst>
              <a:ext uri="{FF2B5EF4-FFF2-40B4-BE49-F238E27FC236}">
                <a16:creationId xmlns:a16="http://schemas.microsoft.com/office/drawing/2014/main" id="{E39CDA3E-A2BF-19DF-4615-B82B004FE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t="1730" r="38848" b="19261"/>
          <a:stretch/>
        </p:blipFill>
        <p:spPr>
          <a:xfrm>
            <a:off x="6133607" y="827337"/>
            <a:ext cx="2614857" cy="337840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7C6970B-DD3C-FE3F-49BA-DBC49D79981B}"/>
              </a:ext>
            </a:extLst>
          </p:cNvPr>
          <p:cNvSpPr txBox="1">
            <a:spLocks/>
          </p:cNvSpPr>
          <p:nvPr/>
        </p:nvSpPr>
        <p:spPr>
          <a:xfrm>
            <a:off x="1172206" y="1923757"/>
            <a:ext cx="51823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b="1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C1ACB25B-F1A2-E233-4F44-C1C7CDDB7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009698"/>
              </p:ext>
            </p:extLst>
          </p:nvPr>
        </p:nvGraphicFramePr>
        <p:xfrm>
          <a:off x="185011" y="877378"/>
          <a:ext cx="5811896" cy="4783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0061">
                  <a:extLst>
                    <a:ext uri="{9D8B030D-6E8A-4147-A177-3AD203B41FA5}">
                      <a16:colId xmlns:a16="http://schemas.microsoft.com/office/drawing/2014/main" val="345811096"/>
                    </a:ext>
                  </a:extLst>
                </a:gridCol>
                <a:gridCol w="823597">
                  <a:extLst>
                    <a:ext uri="{9D8B030D-6E8A-4147-A177-3AD203B41FA5}">
                      <a16:colId xmlns:a16="http://schemas.microsoft.com/office/drawing/2014/main" val="1088904283"/>
                    </a:ext>
                  </a:extLst>
                </a:gridCol>
                <a:gridCol w="1091811">
                  <a:extLst>
                    <a:ext uri="{9D8B030D-6E8A-4147-A177-3AD203B41FA5}">
                      <a16:colId xmlns:a16="http://schemas.microsoft.com/office/drawing/2014/main" val="1589839929"/>
                    </a:ext>
                  </a:extLst>
                </a:gridCol>
                <a:gridCol w="846427">
                  <a:extLst>
                    <a:ext uri="{9D8B030D-6E8A-4147-A177-3AD203B41FA5}">
                      <a16:colId xmlns:a16="http://schemas.microsoft.com/office/drawing/2014/main" val="1678520394"/>
                    </a:ext>
                  </a:extLst>
                </a:gridCol>
              </a:tblGrid>
              <a:tr h="75102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DK" sz="1000" u="none" strike="noStrike" dirty="0">
                          <a:effectLst/>
                        </a:rPr>
                        <a:t> </a:t>
                      </a:r>
                      <a:endParaRPr lang="en-DK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4" marR="9404" marT="9404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Realiseret - ny</a:t>
                      </a:r>
                      <a:br>
                        <a:rPr lang="da-DK" sz="1000" u="none" strike="noStrike">
                          <a:effectLst/>
                        </a:rPr>
                      </a:br>
                      <a:r>
                        <a:rPr lang="da-DK" sz="1000" u="none" strike="noStrike">
                          <a:effectLst/>
                        </a:rPr>
                        <a:t>2024 i</a:t>
                      </a:r>
                      <a:br>
                        <a:rPr lang="da-DK" sz="1000" u="none" strike="noStrike">
                          <a:effectLst/>
                        </a:rPr>
                      </a:br>
                      <a:r>
                        <a:rPr lang="da-DK" sz="1000" u="none" strike="noStrike">
                          <a:effectLst/>
                        </a:rPr>
                        <a:t>hele kr.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a-DK" sz="1000" u="none" strike="noStrike">
                          <a:effectLst/>
                        </a:rPr>
                        <a:t>Budget</a:t>
                      </a:r>
                      <a:br>
                        <a:rPr lang="da-DK" sz="1000" u="none" strike="noStrike">
                          <a:effectLst/>
                        </a:rPr>
                      </a:br>
                      <a:r>
                        <a:rPr lang="da-DK" sz="1000" u="none" strike="noStrike">
                          <a:effectLst/>
                        </a:rPr>
                        <a:t>2024 i</a:t>
                      </a:r>
                      <a:br>
                        <a:rPr lang="da-DK" sz="1000" u="none" strike="noStrike">
                          <a:effectLst/>
                        </a:rPr>
                      </a:br>
                      <a:r>
                        <a:rPr lang="da-DK" sz="1000" u="none" strike="noStrike">
                          <a:effectLst/>
                        </a:rPr>
                        <a:t>hele kr.</a:t>
                      </a:r>
                      <a:br>
                        <a:rPr lang="da-DK" sz="1000" u="none" strike="noStrike">
                          <a:effectLst/>
                        </a:rPr>
                      </a:br>
                      <a:r>
                        <a:rPr lang="da-DK" sz="1000" u="none" strike="noStrike">
                          <a:effectLst/>
                        </a:rPr>
                        <a:t>(e' revideret)</a:t>
                      </a:r>
                      <a:endParaRPr lang="da-DK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000" u="none" strike="noStrike" dirty="0">
                          <a:effectLst/>
                        </a:rPr>
                        <a:t>Realiseret - godkendt på GF</a:t>
                      </a:r>
                      <a:br>
                        <a:rPr lang="da-DK" sz="1000" u="none" strike="noStrike" dirty="0">
                          <a:effectLst/>
                        </a:rPr>
                      </a:br>
                      <a:r>
                        <a:rPr lang="da-DK" sz="1000" u="none" strike="noStrike" dirty="0">
                          <a:effectLst/>
                        </a:rPr>
                        <a:t>2024 i</a:t>
                      </a:r>
                      <a:br>
                        <a:rPr lang="da-DK" sz="1000" u="none" strike="noStrike" dirty="0">
                          <a:effectLst/>
                        </a:rPr>
                      </a:br>
                      <a:r>
                        <a:rPr lang="da-DK" sz="1000" u="none" strike="noStrike" dirty="0">
                          <a:effectLst/>
                        </a:rPr>
                        <a:t>hele kr.</a:t>
                      </a:r>
                      <a:endParaRPr lang="da-DK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4" marR="9404" marT="9404" marB="0" anchor="b"/>
                </a:tc>
                <a:extLst>
                  <a:ext uri="{0D108BD9-81ED-4DB2-BD59-A6C34878D82A}">
                    <a16:rowId xmlns:a16="http://schemas.microsoft.com/office/drawing/2014/main" val="1018222068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Lønninger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-2.943.894 </a:t>
                      </a:r>
                      <a:endParaRPr lang="en-DK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-3.100.000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-2.943.894</a:t>
                      </a:r>
                      <a:endParaRPr lang="en-DK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/>
                </a:tc>
                <a:extLst>
                  <a:ext uri="{0D108BD9-81ED-4DB2-BD59-A6C34878D82A}">
                    <a16:rowId xmlns:a16="http://schemas.microsoft.com/office/drawing/2014/main" val="2040192098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Kontingent DGU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-111.968</a:t>
                      </a:r>
                      <a:endParaRPr lang="en-DK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DK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/>
                </a:tc>
                <a:extLst>
                  <a:ext uri="{0D108BD9-81ED-4DB2-BD59-A6C34878D82A}">
                    <a16:rowId xmlns:a16="http://schemas.microsoft.com/office/drawing/2014/main" val="4084705527"/>
                  </a:ext>
                </a:extLst>
              </a:tr>
              <a:tr h="15098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Green-fee; leje af buggy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-59.924</a:t>
                      </a:r>
                      <a:endParaRPr lang="en-DK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DK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/>
                </a:tc>
                <a:extLst>
                  <a:ext uri="{0D108BD9-81ED-4DB2-BD59-A6C34878D82A}">
                    <a16:rowId xmlns:a16="http://schemas.microsoft.com/office/drawing/2014/main" val="843199709"/>
                  </a:ext>
                </a:extLst>
              </a:tr>
              <a:tr h="15098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Øl, vand og kaffe mv.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-662.186</a:t>
                      </a:r>
                      <a:endParaRPr lang="en-DK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DK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/>
                </a:tc>
                <a:extLst>
                  <a:ext uri="{0D108BD9-81ED-4DB2-BD59-A6C34878D82A}">
                    <a16:rowId xmlns:a16="http://schemas.microsoft.com/office/drawing/2014/main" val="1205766176"/>
                  </a:ext>
                </a:extLst>
              </a:tr>
              <a:tr h="15098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Erhvervsklub, sponsormøder mv. 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-231.292</a:t>
                      </a:r>
                      <a:endParaRPr lang="en-DK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DK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/>
                </a:tc>
                <a:extLst>
                  <a:ext uri="{0D108BD9-81ED-4DB2-BD59-A6C34878D82A}">
                    <a16:rowId xmlns:a16="http://schemas.microsoft.com/office/drawing/2014/main" val="921988085"/>
                  </a:ext>
                </a:extLst>
              </a:tr>
              <a:tr h="15098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Shop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-197.590</a:t>
                      </a:r>
                      <a:endParaRPr lang="en-DK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DK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/>
                </a:tc>
                <a:extLst>
                  <a:ext uri="{0D108BD9-81ED-4DB2-BD59-A6C34878D82A}">
                    <a16:rowId xmlns:a16="http://schemas.microsoft.com/office/drawing/2014/main" val="3108238247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Administrationsomkostninger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-285.918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-290.000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-285.918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extLst>
                  <a:ext uri="{0D108BD9-81ED-4DB2-BD59-A6C34878D82A}">
                    <a16:rowId xmlns:a16="http://schemas.microsoft.com/office/drawing/2014/main" val="357764103"/>
                  </a:ext>
                </a:extLst>
              </a:tr>
              <a:tr h="1509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Materialer banen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-368.996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-377.000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-348.976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extLst>
                  <a:ext uri="{0D108BD9-81ED-4DB2-BD59-A6C34878D82A}">
                    <a16:rowId xmlns:a16="http://schemas.microsoft.com/office/drawing/2014/main" val="3958756106"/>
                  </a:ext>
                </a:extLst>
              </a:tr>
              <a:tr h="1509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Ejendommens drift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-316.309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-250.000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-351.754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extLst>
                  <a:ext uri="{0D108BD9-81ED-4DB2-BD59-A6C34878D82A}">
                    <a16:rowId xmlns:a16="http://schemas.microsoft.com/office/drawing/2014/main" val="2252795965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Reparation af klubhus, inde og ude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-35.445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0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extLst>
                  <a:ext uri="{0D108BD9-81ED-4DB2-BD59-A6C34878D82A}">
                    <a16:rowId xmlns:a16="http://schemas.microsoft.com/office/drawing/2014/main" val="807958751"/>
                  </a:ext>
                </a:extLst>
              </a:tr>
              <a:tr h="1509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Vedligeholdelse maskiner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-512.144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-555.000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-512.144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extLst>
                  <a:ext uri="{0D108BD9-81ED-4DB2-BD59-A6C34878D82A}">
                    <a16:rowId xmlns:a16="http://schemas.microsoft.com/office/drawing/2014/main" val="703461428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Udgifter vedr. eliten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-18.000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-18.000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-18.000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extLst>
                  <a:ext uri="{0D108BD9-81ED-4DB2-BD59-A6C34878D82A}">
                    <a16:rowId xmlns:a16="http://schemas.microsoft.com/office/drawing/2014/main" val="3846522718"/>
                  </a:ext>
                </a:extLst>
              </a:tr>
              <a:tr h="1509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Udgifter vedr. juniorer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-1.395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-1.500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-1395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extLst>
                  <a:ext uri="{0D108BD9-81ED-4DB2-BD59-A6C34878D82A}">
                    <a16:rowId xmlns:a16="http://schemas.microsoft.com/office/drawing/2014/main" val="739892684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Udgifter til turnering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-53.698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        40.000 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-2.522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extLst>
                  <a:ext uri="{0D108BD9-81ED-4DB2-BD59-A6C34878D82A}">
                    <a16:rowId xmlns:a16="http://schemas.microsoft.com/office/drawing/2014/main" val="2730679375"/>
                  </a:ext>
                </a:extLst>
              </a:tr>
              <a:tr h="1509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Markedsføring og medlemspleje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-118.231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-120.000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-101.431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extLst>
                  <a:ext uri="{0D108BD9-81ED-4DB2-BD59-A6C34878D82A}">
                    <a16:rowId xmlns:a16="http://schemas.microsoft.com/office/drawing/2014/main" val="3352373462"/>
                  </a:ext>
                </a:extLst>
              </a:tr>
              <a:tr h="1548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Udvalg i VFG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-72.723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-25.000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-72.723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extLst>
                  <a:ext uri="{0D108BD9-81ED-4DB2-BD59-A6C34878D82A}">
                    <a16:rowId xmlns:a16="http://schemas.microsoft.com/office/drawing/2014/main" val="493752009"/>
                  </a:ext>
                </a:extLst>
              </a:tr>
              <a:tr h="1509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Diesel og olie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-97.587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-105.000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-97.587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extLst>
                  <a:ext uri="{0D108BD9-81ED-4DB2-BD59-A6C34878D82A}">
                    <a16:rowId xmlns:a16="http://schemas.microsoft.com/office/drawing/2014/main" val="505954650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Afskrivninger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-261.729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-205.000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-261.729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extLst>
                  <a:ext uri="{0D108BD9-81ED-4DB2-BD59-A6C34878D82A}">
                    <a16:rowId xmlns:a16="http://schemas.microsoft.com/office/drawing/2014/main" val="1167897178"/>
                  </a:ext>
                </a:extLst>
              </a:tr>
              <a:tr h="2195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Omkostninger i alt</a:t>
                      </a:r>
                      <a:endParaRPr lang="da-DK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  (6.349.029)</a:t>
                      </a:r>
                      <a:endParaRPr lang="en-DK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-5.006.500</a:t>
                      </a:r>
                      <a:endParaRPr lang="en-DK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-4.998.073</a:t>
                      </a:r>
                      <a:endParaRPr lang="en-DK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extLst>
                  <a:ext uri="{0D108BD9-81ED-4DB2-BD59-A6C34878D82A}">
                    <a16:rowId xmlns:a16="http://schemas.microsoft.com/office/drawing/2014/main" val="3762251545"/>
                  </a:ext>
                </a:extLst>
              </a:tr>
              <a:tr h="2358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Resultat fer finansielle poster</a:t>
                      </a:r>
                      <a:endParaRPr lang="da-DK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-464.322</a:t>
                      </a:r>
                      <a:endParaRPr lang="en-DK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-491.500</a:t>
                      </a:r>
                      <a:endParaRPr lang="en-DK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-464.322</a:t>
                      </a:r>
                      <a:endParaRPr lang="en-DK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/>
                </a:tc>
                <a:extLst>
                  <a:ext uri="{0D108BD9-81ED-4DB2-BD59-A6C34878D82A}">
                    <a16:rowId xmlns:a16="http://schemas.microsoft.com/office/drawing/2014/main" val="4274530195"/>
                  </a:ext>
                </a:extLst>
              </a:tr>
              <a:tr h="26074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Finansielle indtægter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2.631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0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 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/>
                </a:tc>
                <a:extLst>
                  <a:ext uri="{0D108BD9-81ED-4DB2-BD59-A6C34878D82A}">
                    <a16:rowId xmlns:a16="http://schemas.microsoft.com/office/drawing/2014/main" val="1318441867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Finansielle omkostninger</a:t>
                      </a:r>
                      <a:endParaRPr lang="da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-31.953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-15.000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91598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-29.322</a:t>
                      </a:r>
                      <a:endParaRPr lang="en-DK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extLst>
                  <a:ext uri="{0D108BD9-81ED-4DB2-BD59-A6C34878D82A}">
                    <a16:rowId xmlns:a16="http://schemas.microsoft.com/office/drawing/2014/main" val="1024765333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Finansielle omkostninger i alt</a:t>
                      </a:r>
                      <a:endParaRPr lang="da-DK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 dirty="0">
                          <a:effectLst/>
                        </a:rPr>
                        <a:t>-29.322</a:t>
                      </a:r>
                      <a:endParaRPr lang="en-DK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-15.000</a:t>
                      </a:r>
                      <a:endParaRPr lang="en-DK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-29.322</a:t>
                      </a:r>
                      <a:endParaRPr lang="en-DK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extLst>
                  <a:ext uri="{0D108BD9-81ED-4DB2-BD59-A6C34878D82A}">
                    <a16:rowId xmlns:a16="http://schemas.microsoft.com/office/drawing/2014/main" val="625585368"/>
                  </a:ext>
                </a:extLst>
              </a:tr>
              <a:tr h="21760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a-DK" sz="800" u="none" strike="noStrike">
                          <a:effectLst/>
                        </a:rPr>
                        <a:t>ÅRETS RESULTAT</a:t>
                      </a:r>
                      <a:endParaRPr lang="da-DK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-493.644</a:t>
                      </a:r>
                      <a:endParaRPr lang="en-DK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>
                          <a:effectLst/>
                        </a:rPr>
                        <a:t>-506.500</a:t>
                      </a:r>
                      <a:endParaRPr lang="en-DK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DK" sz="800" u="none" strike="noStrike" dirty="0">
                          <a:effectLst/>
                        </a:rPr>
                        <a:t>-493.644</a:t>
                      </a:r>
                      <a:endParaRPr lang="en-DK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3" marR="7633" marT="7633" marB="0" anchor="ctr"/>
                </a:tc>
                <a:extLst>
                  <a:ext uri="{0D108BD9-81ED-4DB2-BD59-A6C34878D82A}">
                    <a16:rowId xmlns:a16="http://schemas.microsoft.com/office/drawing/2014/main" val="1557685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825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692" y="1707651"/>
            <a:ext cx="5635428" cy="30895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>
              <a:effectLst/>
              <a:ea typeface="Calibri" panose="020F0502020204030204" pitchFamily="34" charset="0"/>
            </a:endParaRPr>
          </a:p>
          <a:p>
            <a:pPr algn="l"/>
            <a:endParaRPr lang="da-DK" sz="12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195693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665A0190-1072-4C32-BCDE-ADD651158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 descr="Et billede, der indeholder plante&#10;&#10;Automatisk genereret beskrivelse">
            <a:extLst>
              <a:ext uri="{FF2B5EF4-FFF2-40B4-BE49-F238E27FC236}">
                <a16:creationId xmlns:a16="http://schemas.microsoft.com/office/drawing/2014/main" id="{071A083E-4B61-845A-6FF3-5F634D304C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3820" y="1174207"/>
            <a:ext cx="3445307" cy="2583981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922C2527-C651-4ABB-F534-843CF1BB1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289" y="2000370"/>
            <a:ext cx="5315863" cy="3104699"/>
          </a:xfrm>
        </p:spPr>
        <p:txBody>
          <a:bodyPr>
            <a:noAutofit/>
          </a:bodyPr>
          <a:lstStyle/>
          <a:p>
            <a:pPr algn="l"/>
            <a:br>
              <a:rPr lang="da-DK" sz="1800" dirty="0"/>
            </a:br>
            <a:r>
              <a:rPr lang="da-DK" sz="1800" dirty="0"/>
              <a:t>- Chefgreenkeeper</a:t>
            </a:r>
            <a:br>
              <a:rPr lang="da-DK" sz="1800" dirty="0"/>
            </a:br>
            <a:br>
              <a:rPr lang="da-DK" sz="1800" dirty="0"/>
            </a:br>
            <a:r>
              <a:rPr lang="da-DK" sz="1800" dirty="0"/>
              <a:t>- Velkommen til Karl, som ny pro træner</a:t>
            </a:r>
            <a:br>
              <a:rPr lang="da-DK" sz="1800" dirty="0"/>
            </a:br>
            <a:br>
              <a:rPr lang="da-DK" sz="1800" dirty="0"/>
            </a:br>
            <a:r>
              <a:rPr lang="da-DK" sz="1800" dirty="0"/>
              <a:t>-  Vi kigger ind i vedtægtsændringer til GF, bl.a. kontingentstigning på baggrund af pristalsregulering</a:t>
            </a:r>
            <a:br>
              <a:rPr lang="da-DK" sz="1800" dirty="0"/>
            </a:br>
            <a:br>
              <a:rPr lang="da-DK" sz="1800" dirty="0"/>
            </a:br>
            <a:r>
              <a:rPr lang="da-DK" sz="1800" dirty="0"/>
              <a:t>- Nye greenfee priser for 2026</a:t>
            </a:r>
            <a:br>
              <a:rPr lang="da-DK" sz="1800" dirty="0"/>
            </a:br>
            <a:r>
              <a:rPr lang="da-DK" sz="1800" dirty="0"/>
              <a:t>	- Yield princip med </a:t>
            </a:r>
            <a:r>
              <a:rPr lang="da-DK" sz="1800" dirty="0" err="1"/>
              <a:t>varigerede</a:t>
            </a:r>
            <a:r>
              <a:rPr lang="da-DK" sz="1800" dirty="0"/>
              <a:t> priser på 	forskellige tidspunkter</a:t>
            </a:r>
            <a:br>
              <a:rPr lang="da-DK" sz="1800" dirty="0"/>
            </a:br>
            <a:br>
              <a:rPr lang="da-DK" sz="1800" dirty="0"/>
            </a:br>
            <a:r>
              <a:rPr lang="da-DK" sz="1800" dirty="0"/>
              <a:t>- Ny pris på Fynske ordning – kr. 100,- i rabat på alle baner i hverdage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235AC36-D59C-BB15-FB71-F94F998B63DA}"/>
              </a:ext>
            </a:extLst>
          </p:cNvPr>
          <p:cNvSpPr txBox="1">
            <a:spLocks/>
          </p:cNvSpPr>
          <p:nvPr/>
        </p:nvSpPr>
        <p:spPr>
          <a:xfrm>
            <a:off x="0" y="553626"/>
            <a:ext cx="6156176" cy="1138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Punkt 3 - </a:t>
            </a:r>
            <a:r>
              <a:rPr lang="da-DK" sz="3900" dirty="0">
                <a:solidFill>
                  <a:srgbClr val="000000"/>
                </a:solidFill>
                <a:latin typeface="verdana" panose="020B0604030504040204" pitchFamily="34" charset="0"/>
              </a:rPr>
              <a:t>Generel information fra formanden</a:t>
            </a:r>
            <a:endParaRPr lang="da-DK" sz="3900" b="1" dirty="0"/>
          </a:p>
        </p:txBody>
      </p:sp>
    </p:spTree>
    <p:extLst>
      <p:ext uri="{BB962C8B-B14F-4D97-AF65-F5344CB8AC3E}">
        <p14:creationId xmlns:p14="http://schemas.microsoft.com/office/powerpoint/2010/main" val="3178087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79166-7B3D-23DD-AF9D-8C3C946BD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F6846505-7CBA-0977-E322-3F6E14F6D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2" y="1707651"/>
            <a:ext cx="5635428" cy="30895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>
              <a:effectLst/>
              <a:ea typeface="Calibri" panose="020F0502020204030204" pitchFamily="34" charset="0"/>
            </a:endParaRPr>
          </a:p>
          <a:p>
            <a:pPr algn="l"/>
            <a:endParaRPr lang="da-DK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0A74874-A202-44B2-B4BC-D46E0178B6B9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603CCA8-18F7-7A21-B9D0-348D51B80984}"/>
              </a:ext>
            </a:extLst>
          </p:cNvPr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>
            <a:extLst>
              <a:ext uri="{FF2B5EF4-FFF2-40B4-BE49-F238E27FC236}">
                <a16:creationId xmlns:a16="http://schemas.microsoft.com/office/drawing/2014/main" id="{494E9E53-473F-CD26-272C-AED12B8F6F5B}"/>
              </a:ext>
            </a:extLst>
          </p:cNvPr>
          <p:cNvSpPr/>
          <p:nvPr/>
        </p:nvSpPr>
        <p:spPr>
          <a:xfrm>
            <a:off x="6156176" y="4195693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>
            <a:extLst>
              <a:ext uri="{FF2B5EF4-FFF2-40B4-BE49-F238E27FC236}">
                <a16:creationId xmlns:a16="http://schemas.microsoft.com/office/drawing/2014/main" id="{25549ECA-4765-BAA0-9F33-FBD9CCA2EC04}"/>
              </a:ext>
            </a:extLst>
          </p:cNvPr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>
            <a:extLst>
              <a:ext uri="{FF2B5EF4-FFF2-40B4-BE49-F238E27FC236}">
                <a16:creationId xmlns:a16="http://schemas.microsoft.com/office/drawing/2014/main" id="{752179C1-B212-0D62-03A3-157A8B8C8E80}"/>
              </a:ext>
            </a:extLst>
          </p:cNvPr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D8F47366-A2F8-CD82-2F8E-011F7FE852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 descr="Et billede, der indeholder plante&#10;&#10;Automatisk genereret beskrivelse">
            <a:extLst>
              <a:ext uri="{FF2B5EF4-FFF2-40B4-BE49-F238E27FC236}">
                <a16:creationId xmlns:a16="http://schemas.microsoft.com/office/drawing/2014/main" id="{797E0FAB-2205-927F-68E1-3244B0C24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3820" y="1174207"/>
            <a:ext cx="3445307" cy="2583981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D460C400-4A57-6920-D999-BE45A6E91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07651"/>
            <a:ext cx="5315863" cy="3104699"/>
          </a:xfrm>
        </p:spPr>
        <p:txBody>
          <a:bodyPr>
            <a:normAutofit/>
          </a:bodyPr>
          <a:lstStyle/>
          <a:p>
            <a:pPr algn="l"/>
            <a:r>
              <a:rPr lang="da-DK" sz="1800" b="1" dirty="0"/>
              <a:t>Hvad er de vigtigste ting for en golfspiller der skal vælge klub:</a:t>
            </a:r>
            <a:br>
              <a:rPr lang="da-DK" sz="1500" dirty="0"/>
            </a:br>
            <a:r>
              <a:rPr lang="da-DK" sz="1500" dirty="0"/>
              <a:t> </a:t>
            </a:r>
            <a:br>
              <a:rPr lang="da-DK" sz="1500" dirty="0"/>
            </a:br>
            <a:r>
              <a:rPr lang="da-DK" sz="1500" dirty="0"/>
              <a:t>- Banen klart det vigtigste </a:t>
            </a:r>
            <a:br>
              <a:rPr lang="da-DK" sz="1500" dirty="0"/>
            </a:br>
            <a:r>
              <a:rPr lang="da-DK" sz="1500" dirty="0"/>
              <a:t>- at det er let at få tid og at der er et godt flow på banen </a:t>
            </a:r>
            <a:br>
              <a:rPr lang="da-DK" sz="1500" dirty="0"/>
            </a:br>
            <a:r>
              <a:rPr lang="da-DK" sz="1500" dirty="0"/>
              <a:t>- at det er en klub, man har lyst til at komme i både under og efter spillet og med en venlig miljø hvor man føler sig velkommen.</a:t>
            </a:r>
            <a:br>
              <a:rPr lang="da-DK" sz="1500" dirty="0"/>
            </a:br>
            <a:r>
              <a:rPr lang="da-DK" sz="1500" dirty="0"/>
              <a:t>- at det er en klub med mange aktiviteter og hvor fællesskabet er i centrum</a:t>
            </a:r>
            <a:br>
              <a:rPr lang="da-DK" sz="1500" dirty="0"/>
            </a:br>
            <a:r>
              <a:rPr lang="da-DK" sz="1500" dirty="0"/>
              <a:t>- at der er en træner og gode træningsfaciliteter </a:t>
            </a:r>
            <a:br>
              <a:rPr lang="da-DK" sz="1500" dirty="0"/>
            </a:br>
            <a:endParaRPr lang="da-DK" sz="15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6D1E241-C048-C8F8-B87F-F93531947590}"/>
              </a:ext>
            </a:extLst>
          </p:cNvPr>
          <p:cNvSpPr txBox="1">
            <a:spLocks/>
          </p:cNvSpPr>
          <p:nvPr/>
        </p:nvSpPr>
        <p:spPr>
          <a:xfrm>
            <a:off x="0" y="553626"/>
            <a:ext cx="6156176" cy="1138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Punkt 3 - </a:t>
            </a:r>
            <a:r>
              <a:rPr lang="da-DK" sz="3900" dirty="0">
                <a:solidFill>
                  <a:srgbClr val="000000"/>
                </a:solidFill>
                <a:latin typeface="verdana" panose="020B0604030504040204" pitchFamily="34" charset="0"/>
              </a:rPr>
              <a:t>Generel information fra formanden</a:t>
            </a:r>
            <a:endParaRPr lang="da-DK" sz="3900" b="1" dirty="0"/>
          </a:p>
        </p:txBody>
      </p:sp>
    </p:spTree>
    <p:extLst>
      <p:ext uri="{BB962C8B-B14F-4D97-AF65-F5344CB8AC3E}">
        <p14:creationId xmlns:p14="http://schemas.microsoft.com/office/powerpoint/2010/main" val="1690648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08807-2819-08CE-9607-77928E406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041319C9-E57C-B8A9-BCC9-11519F9B3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2" y="1707651"/>
            <a:ext cx="5635428" cy="30895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>
              <a:effectLst/>
              <a:ea typeface="Calibri" panose="020F0502020204030204" pitchFamily="34" charset="0"/>
            </a:endParaRPr>
          </a:p>
          <a:p>
            <a:pPr algn="l"/>
            <a:endParaRPr lang="da-DK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60EEA11-A85C-CC97-9F88-08F260A3E34F}"/>
              </a:ext>
            </a:extLst>
          </p:cNvPr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4E449C3-BB73-D468-47A3-7143B0AF44E6}"/>
              </a:ext>
            </a:extLst>
          </p:cNvPr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>
            <a:extLst>
              <a:ext uri="{FF2B5EF4-FFF2-40B4-BE49-F238E27FC236}">
                <a16:creationId xmlns:a16="http://schemas.microsoft.com/office/drawing/2014/main" id="{AD6EAC99-1A92-E285-F943-3206345B4ADD}"/>
              </a:ext>
            </a:extLst>
          </p:cNvPr>
          <p:cNvSpPr/>
          <p:nvPr/>
        </p:nvSpPr>
        <p:spPr>
          <a:xfrm>
            <a:off x="6156176" y="4195693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>
            <a:extLst>
              <a:ext uri="{FF2B5EF4-FFF2-40B4-BE49-F238E27FC236}">
                <a16:creationId xmlns:a16="http://schemas.microsoft.com/office/drawing/2014/main" id="{8660CAA5-FB9A-AE40-AA9D-77C46D6E67B0}"/>
              </a:ext>
            </a:extLst>
          </p:cNvPr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>
            <a:extLst>
              <a:ext uri="{FF2B5EF4-FFF2-40B4-BE49-F238E27FC236}">
                <a16:creationId xmlns:a16="http://schemas.microsoft.com/office/drawing/2014/main" id="{B468320A-B0E7-F61D-4735-DEE84A0582EB}"/>
              </a:ext>
            </a:extLst>
          </p:cNvPr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FEF3A4AB-0BBC-1963-4B7E-6273A2DA0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 descr="Et billede, der indeholder plante&#10;&#10;Automatisk genereret beskrivelse">
            <a:extLst>
              <a:ext uri="{FF2B5EF4-FFF2-40B4-BE49-F238E27FC236}">
                <a16:creationId xmlns:a16="http://schemas.microsoft.com/office/drawing/2014/main" id="{1E9DFDAF-B137-D22A-A99E-9334C1014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3820" y="1174207"/>
            <a:ext cx="3445307" cy="2583981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E99DD92F-C20F-E3DD-27A6-E9006DE28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07651"/>
            <a:ext cx="5315863" cy="3104699"/>
          </a:xfrm>
        </p:spPr>
        <p:txBody>
          <a:bodyPr>
            <a:normAutofit/>
          </a:bodyPr>
          <a:lstStyle/>
          <a:p>
            <a:pPr algn="l"/>
            <a:r>
              <a:rPr lang="da-DK" sz="1500" dirty="0"/>
              <a:t>- Johnny fra Tirsdagsklubben har ordet</a:t>
            </a:r>
            <a:br>
              <a:rPr lang="da-DK" sz="1500" dirty="0"/>
            </a:br>
            <a:br>
              <a:rPr lang="da-DK" sz="1500" dirty="0"/>
            </a:br>
            <a:r>
              <a:rPr lang="da-DK" sz="1500" dirty="0"/>
              <a:t>- Frivillige </a:t>
            </a:r>
            <a:br>
              <a:rPr lang="da-DK" sz="1500" dirty="0"/>
            </a:br>
            <a:br>
              <a:rPr lang="da-DK" sz="1500" dirty="0"/>
            </a:br>
            <a:r>
              <a:rPr lang="da-DK" sz="1500" dirty="0"/>
              <a:t>- hækken på terrassen er en udfordring </a:t>
            </a:r>
            <a:br>
              <a:rPr lang="da-DK" sz="1500" dirty="0"/>
            </a:br>
            <a:br>
              <a:rPr lang="da-DK" sz="1500" dirty="0"/>
            </a:br>
            <a:r>
              <a:rPr lang="da-DK" sz="1500" dirty="0"/>
              <a:t>- Safe zone </a:t>
            </a:r>
            <a:br>
              <a:rPr lang="da-DK" sz="1200" dirty="0"/>
            </a:br>
            <a:br>
              <a:rPr lang="da-DK" sz="1200" dirty="0"/>
            </a:br>
            <a:endParaRPr lang="da-DK" sz="12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450024C-D7C4-6922-DF00-CFABD72A7341}"/>
              </a:ext>
            </a:extLst>
          </p:cNvPr>
          <p:cNvSpPr txBox="1">
            <a:spLocks/>
          </p:cNvSpPr>
          <p:nvPr/>
        </p:nvSpPr>
        <p:spPr>
          <a:xfrm>
            <a:off x="0" y="553626"/>
            <a:ext cx="6156176" cy="1138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Punkt 3 - </a:t>
            </a:r>
            <a:r>
              <a:rPr lang="da-DK" sz="3900" dirty="0">
                <a:solidFill>
                  <a:srgbClr val="000000"/>
                </a:solidFill>
                <a:latin typeface="verdana" panose="020B0604030504040204" pitchFamily="34" charset="0"/>
              </a:rPr>
              <a:t>Generel information fra formanden</a:t>
            </a:r>
            <a:endParaRPr lang="da-DK" sz="3900" b="1" dirty="0"/>
          </a:p>
        </p:txBody>
      </p:sp>
    </p:spTree>
    <p:extLst>
      <p:ext uri="{BB962C8B-B14F-4D97-AF65-F5344CB8AC3E}">
        <p14:creationId xmlns:p14="http://schemas.microsoft.com/office/powerpoint/2010/main" val="2010644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1464741"/>
            <a:ext cx="5976664" cy="2880320"/>
          </a:xfrm>
        </p:spPr>
        <p:txBody>
          <a:bodyPr>
            <a:normAutofit/>
          </a:bodyPr>
          <a:lstStyle/>
          <a:p>
            <a:pPr marL="114300"/>
            <a:r>
              <a:rPr lang="da-DK" altLang="da-DK" sz="4000" b="1" dirty="0">
                <a:solidFill>
                  <a:srgbClr val="0F45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Evt.</a:t>
            </a:r>
          </a:p>
          <a:p>
            <a:pPr marL="114300"/>
            <a:endParaRPr lang="da-DK" altLang="da-DK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42957A9D-BF44-4D12-9D9D-8CF39FB81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A369B4D-1F8E-4E4D-BAF9-F57403969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41" t="22487" r="26416" b="-5940"/>
          <a:stretch/>
        </p:blipFill>
        <p:spPr>
          <a:xfrm>
            <a:off x="6156176" y="801447"/>
            <a:ext cx="25922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5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Agenda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1520" y="1700810"/>
            <a:ext cx="5976664" cy="3960438"/>
          </a:xfrm>
        </p:spPr>
        <p:txBody>
          <a:bodyPr>
            <a:normAutofit fontScale="70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da-DK" dirty="0">
                <a:solidFill>
                  <a:srgbClr val="000000"/>
                </a:solidFill>
                <a:latin typeface="verdana" panose="020B0604030504040204" pitchFamily="34" charset="0"/>
              </a:rPr>
              <a:t> Medlemsundersøgelsen fra efteråret</a:t>
            </a:r>
          </a:p>
          <a:p>
            <a:pPr lvl="1" algn="l">
              <a:buFont typeface="+mj-lt"/>
              <a:buAutoNum type="arabicPeriod"/>
            </a:pPr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Hvad kan der udledes af den</a:t>
            </a:r>
            <a:r>
              <a:rPr lang="da-DK" dirty="0">
                <a:solidFill>
                  <a:srgbClr val="000000"/>
                </a:solidFill>
                <a:latin typeface="verdana" panose="020B0604030504040204" pitchFamily="34" charset="0"/>
              </a:rPr>
              <a:t> ?</a:t>
            </a:r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lvl="1" algn="l"/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lvl="1" algn="l"/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Status på økonomi</a:t>
            </a:r>
          </a:p>
          <a:p>
            <a:pPr algn="l"/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lvl="1" algn="l"/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3. Generel information fra formanden</a:t>
            </a:r>
          </a:p>
          <a:p>
            <a:pPr algn="l">
              <a:buFont typeface="+mj-lt"/>
              <a:buAutoNum type="arabicPeriod"/>
            </a:pPr>
            <a:endParaRPr lang="da-DK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algn="l"/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4. Evt.</a:t>
            </a:r>
          </a:p>
          <a:p>
            <a:pPr algn="l"/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l"/>
            <a:endParaRPr lang="da-DK" sz="14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pic>
        <p:nvPicPr>
          <p:cNvPr id="14" name="Billede 13" descr="Udslag hul 10.jpg"/>
          <p:cNvPicPr>
            <a:picLocks noChangeAspect="1"/>
          </p:cNvPicPr>
          <p:nvPr/>
        </p:nvPicPr>
        <p:blipFill>
          <a:blip r:embed="rId3" cstate="print"/>
          <a:srcRect l="26359" r="17821"/>
          <a:stretch>
            <a:fillRect/>
          </a:stretch>
        </p:blipFill>
        <p:spPr>
          <a:xfrm>
            <a:off x="6156176" y="738082"/>
            <a:ext cx="2592288" cy="3483006"/>
          </a:xfrm>
          <a:prstGeom prst="rect">
            <a:avLst/>
          </a:prstGeom>
        </p:spPr>
      </p:pic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6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1026" name="Picture 2" descr="Vejle Golf Club - Skyd ikke greenkeeperne">
            <a:extLst>
              <a:ext uri="{FF2B5EF4-FFF2-40B4-BE49-F238E27FC236}">
                <a16:creationId xmlns:a16="http://schemas.microsoft.com/office/drawing/2014/main" id="{521716E9-FD89-5E9A-F708-73E27CE4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8825"/>
            <a:ext cx="2592288" cy="31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A1CCC5-C228-5EC8-7788-F8C9BEE9B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64704"/>
            <a:ext cx="6156176" cy="4997586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da-DK" sz="2200" dirty="0">
                <a:solidFill>
                  <a:srgbClr val="000000"/>
                </a:solidFill>
                <a:latin typeface="verdana" panose="020B0604030504040204" pitchFamily="34" charset="0"/>
              </a:rPr>
              <a:t> Medlemsundersøgelsen fra efteråret</a:t>
            </a:r>
            <a:br>
              <a:rPr lang="da-DK" sz="40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da-DK" sz="4000" dirty="0">
                <a:solidFill>
                  <a:srgbClr val="000000"/>
                </a:solidFill>
                <a:latin typeface="verdana" panose="020B0604030504040204" pitchFamily="34" charset="0"/>
              </a:rPr>
              <a:t>	- </a:t>
            </a:r>
            <a:r>
              <a:rPr lang="da-DK" sz="1800" dirty="0">
                <a:solidFill>
                  <a:srgbClr val="000000"/>
                </a:solidFill>
                <a:latin typeface="verdana" panose="020B0604030504040204" pitchFamily="34" charset="0"/>
              </a:rPr>
              <a:t>Hvad kan der udledes af den ?</a:t>
            </a:r>
            <a:br>
              <a:rPr lang="da-DK" sz="40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da-DK" sz="400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br>
              <a:rPr lang="da-DK" sz="1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br>
              <a:rPr lang="da-DK" sz="4400" b="1" dirty="0">
                <a:solidFill>
                  <a:schemeClr val="tx1"/>
                </a:solidFill>
              </a:rPr>
            </a:b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570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99336"/>
            <a:ext cx="6858000" cy="2410842"/>
          </a:xfrm>
        </p:spPr>
        <p:txBody>
          <a:bodyPr rtlCol="0">
            <a:normAutofit fontScale="90000"/>
          </a:bodyPr>
          <a:lstStyle/>
          <a:p>
            <a:r>
              <a:rPr lang="da-DK" sz="2400" spc="300" dirty="0">
                <a:solidFill>
                  <a:schemeClr val="bg1"/>
                </a:solidFill>
                <a:latin typeface="+mn-lt"/>
              </a:rPr>
              <a:t>Medlemsundersøgelse 2025</a:t>
            </a:r>
            <a:br>
              <a:rPr lang="da-DK" sz="2400" spc="300" dirty="0">
                <a:solidFill>
                  <a:schemeClr val="bg1"/>
                </a:solidFill>
                <a:latin typeface="+mn-lt"/>
              </a:rPr>
            </a:br>
            <a:r>
              <a:rPr lang="da-DK" sz="1650" dirty="0"/>
              <a:t>Antal svar: 237 – 48%</a:t>
            </a:r>
            <a:br>
              <a:rPr lang="da-DK" sz="1650" dirty="0"/>
            </a:br>
            <a:br>
              <a:rPr lang="da-DK" sz="2400" spc="300" dirty="0">
                <a:solidFill>
                  <a:schemeClr val="bg1"/>
                </a:solidFill>
                <a:latin typeface="+mn-lt"/>
              </a:rPr>
            </a:br>
            <a:br>
              <a:rPr lang="da-DK" sz="2400" spc="300" dirty="0">
                <a:solidFill>
                  <a:schemeClr val="bg1"/>
                </a:solidFill>
                <a:latin typeface="+mn-lt"/>
              </a:rPr>
            </a:br>
            <a:br>
              <a:rPr lang="da-DK" sz="2400" spc="300" dirty="0">
                <a:solidFill>
                  <a:schemeClr val="bg1"/>
                </a:solidFill>
                <a:latin typeface="+mn-lt"/>
              </a:rPr>
            </a:br>
            <a:br>
              <a:rPr lang="da-DK" sz="2400" spc="300" dirty="0">
                <a:solidFill>
                  <a:schemeClr val="bg1"/>
                </a:solidFill>
                <a:latin typeface="+mn-lt"/>
              </a:rPr>
            </a:br>
            <a:endParaRPr lang="da-DK" sz="24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2629845" y="4745736"/>
            <a:ext cx="5373441" cy="812928"/>
          </a:xfrm>
        </p:spPr>
        <p:txBody>
          <a:bodyPr rtlCol="0"/>
          <a:lstStyle/>
          <a:p>
            <a:pPr rtl="0"/>
            <a:r>
              <a:rPr lang="da-DK" sz="1500" dirty="0" err="1">
                <a:solidFill>
                  <a:schemeClr val="bg1"/>
                </a:solidFill>
              </a:rPr>
              <a:t>Underitel</a:t>
            </a:r>
            <a:endParaRPr lang="da-DK" dirty="0"/>
          </a:p>
        </p:txBody>
      </p:sp>
      <p:pic>
        <p:nvPicPr>
          <p:cNvPr id="4" name="Billede 3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A6EB6848-D4D2-76E3-0F0E-5E00949BA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4" y="2171463"/>
            <a:ext cx="3388344" cy="3601343"/>
          </a:xfrm>
          <a:prstGeom prst="rect">
            <a:avLst/>
          </a:prstGeom>
        </p:spPr>
      </p:pic>
      <p:pic>
        <p:nvPicPr>
          <p:cNvPr id="5" name="Billede 4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45BFB7BD-BBFF-481A-C3E5-B582EE099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99284"/>
            <a:ext cx="3159782" cy="363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551" y="1303021"/>
            <a:ext cx="7152724" cy="1214886"/>
          </a:xfrm>
        </p:spPr>
        <p:txBody>
          <a:bodyPr rtlCol="0">
            <a:normAutofit fontScale="90000"/>
          </a:bodyPr>
          <a:lstStyle/>
          <a:p>
            <a:r>
              <a:rPr lang="da-DK" sz="2700" dirty="0"/>
              <a:t>Overordnet</a:t>
            </a:r>
            <a:r>
              <a:rPr lang="da-DK" dirty="0"/>
              <a:t> </a:t>
            </a:r>
            <a:r>
              <a:rPr lang="da-DK" sz="2700" dirty="0"/>
              <a:t>tilfredshed</a:t>
            </a:r>
            <a:br>
              <a:rPr lang="da-DK" sz="2025" dirty="0"/>
            </a:br>
            <a:br>
              <a:rPr lang="da-DK" sz="2025" dirty="0"/>
            </a:br>
            <a:r>
              <a:rPr lang="da-DK" sz="1650" dirty="0"/>
              <a:t>Hvor sandsynligt er det, at du vil anbefale Vestfyns Golfklub til venner, familie eller kolleger?</a:t>
            </a:r>
            <a:br>
              <a:rPr lang="da-DK" sz="1650" dirty="0"/>
            </a:br>
            <a:endParaRPr lang="da-DK" sz="1650" dirty="0"/>
          </a:p>
        </p:txBody>
      </p:sp>
      <p:pic>
        <p:nvPicPr>
          <p:cNvPr id="7" name="Billede 6" descr="Et billede, der indeholder skærmbillede, tekst, linje/række, Parallel&#10;&#10;AI-genereret indhold kan være ukorrekt.">
            <a:extLst>
              <a:ext uri="{FF2B5EF4-FFF2-40B4-BE49-F238E27FC236}">
                <a16:creationId xmlns:a16="http://schemas.microsoft.com/office/drawing/2014/main" id="{A097FB47-DD2C-8302-0D82-9E0E56F14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937" y="2418261"/>
            <a:ext cx="3205091" cy="3413422"/>
          </a:xfrm>
          <a:prstGeom prst="rect">
            <a:avLst/>
          </a:prstGeom>
        </p:spPr>
      </p:pic>
      <p:pic>
        <p:nvPicPr>
          <p:cNvPr id="9" name="Billede 8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19EFC38D-CBB2-58FF-F40B-A2D43467F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575" y="2418260"/>
            <a:ext cx="3306699" cy="3420723"/>
          </a:xfrm>
          <a:prstGeom prst="rect">
            <a:avLst/>
          </a:prstGeom>
        </p:spPr>
      </p:pic>
      <p:pic>
        <p:nvPicPr>
          <p:cNvPr id="11" name="Billede 10" descr="Et billede, der indeholder tekst, Font/skrifttype, hvid, skærmbillede&#10;&#10;AI-genereret indhold kan være ukorrekt.">
            <a:extLst>
              <a:ext uri="{FF2B5EF4-FFF2-40B4-BE49-F238E27FC236}">
                <a16:creationId xmlns:a16="http://schemas.microsoft.com/office/drawing/2014/main" id="{DCE45D69-6AAD-1ED0-A98F-FDC67758E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036" y="2780624"/>
            <a:ext cx="2322043" cy="42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951D9-85EC-F09C-1EFC-2CBF53A35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522" y="836712"/>
            <a:ext cx="6328955" cy="470263"/>
          </a:xfrm>
        </p:spPr>
        <p:txBody>
          <a:bodyPr>
            <a:normAutofit fontScale="90000"/>
          </a:bodyPr>
          <a:lstStyle/>
          <a:p>
            <a:r>
              <a:rPr lang="da-DK" sz="3000" dirty="0"/>
              <a:t>Ledelse og information</a:t>
            </a:r>
            <a:br>
              <a:rPr lang="da-DK" sz="3000" dirty="0"/>
            </a:br>
            <a:r>
              <a:rPr lang="da-DK" sz="2325" dirty="0"/>
              <a:t>Overordnet score: 85 (+4)</a:t>
            </a:r>
          </a:p>
        </p:txBody>
      </p:sp>
      <p:pic>
        <p:nvPicPr>
          <p:cNvPr id="5" name="Billede 4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025396D7-8ECB-BAF8-7075-21023E032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076" y="2517818"/>
            <a:ext cx="4440707" cy="1171176"/>
          </a:xfrm>
          <a:prstGeom prst="rect">
            <a:avLst/>
          </a:prstGeom>
        </p:spPr>
      </p:pic>
      <p:pic>
        <p:nvPicPr>
          <p:cNvPr id="9" name="Billede 8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03081607-D73D-A510-3B0C-29271A985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076" y="3726131"/>
            <a:ext cx="4440707" cy="10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1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BBB47-135D-91AA-0F82-39B50C223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092" y="1157696"/>
            <a:ext cx="6577148" cy="757646"/>
          </a:xfrm>
        </p:spPr>
        <p:txBody>
          <a:bodyPr>
            <a:normAutofit fontScale="90000"/>
          </a:bodyPr>
          <a:lstStyle/>
          <a:p>
            <a:r>
              <a:rPr lang="da-DK" sz="3300" dirty="0"/>
              <a:t>Ledelse og information</a:t>
            </a:r>
            <a:br>
              <a:rPr lang="da-DK" dirty="0"/>
            </a:br>
            <a:r>
              <a:rPr lang="da-DK" sz="1800" dirty="0"/>
              <a:t>Kommentarer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CC21B17-D488-2CA4-9A8D-7385D1D2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038" y="4168684"/>
            <a:ext cx="7367453" cy="3063240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Golfmanager er god til at skabe liv i klubben</a:t>
            </a:r>
          </a:p>
          <a:p>
            <a:pPr algn="l"/>
            <a:r>
              <a:rPr lang="da-DK" dirty="0"/>
              <a:t>Der er for mange klubber-i- klubben – burde koordineres bedre</a:t>
            </a:r>
          </a:p>
          <a:p>
            <a:pPr algn="l"/>
            <a:r>
              <a:rPr lang="da-DK" dirty="0"/>
              <a:t>Få flere medlemmer på 40-50 år.</a:t>
            </a:r>
          </a:p>
          <a:p>
            <a:pPr algn="l"/>
            <a:r>
              <a:rPr lang="da-DK" dirty="0"/>
              <a:t>Mere information pr. e-mail og ikke spredt på flere platforme</a:t>
            </a:r>
          </a:p>
          <a:p>
            <a:pPr algn="l"/>
            <a:r>
              <a:rPr lang="da-DK" dirty="0"/>
              <a:t>Klubben burde have en bedre økonomi – fx ved sammenlægning med en anden klub.</a:t>
            </a:r>
          </a:p>
          <a:p>
            <a:pPr algn="l"/>
            <a:r>
              <a:rPr lang="da-DK" dirty="0"/>
              <a:t>Jeg ville ønske, at kontingentet var billigere – men det er jo ikke realistisk!</a:t>
            </a:r>
          </a:p>
          <a:p>
            <a:pPr algn="l"/>
            <a:endParaRPr lang="da-DK" dirty="0"/>
          </a:p>
          <a:p>
            <a:pPr algn="l"/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888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62C07-A695-3172-A25C-EC2AED3B1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727" y="404664"/>
            <a:ext cx="6766560" cy="796835"/>
          </a:xfrm>
        </p:spPr>
        <p:txBody>
          <a:bodyPr>
            <a:normAutofit fontScale="90000"/>
          </a:bodyPr>
          <a:lstStyle/>
          <a:p>
            <a:r>
              <a:rPr lang="da-DK" sz="3300" dirty="0"/>
              <a:t>Ledelse og kommunikation</a:t>
            </a:r>
            <a:br>
              <a:rPr lang="da-DK" dirty="0"/>
            </a:br>
            <a:r>
              <a:rPr lang="da-DK" sz="1800" dirty="0"/>
              <a:t>Kommentarer - fortsat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9AC5121-83EB-36C2-FD79-8C4C0557C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727" y="2020497"/>
            <a:ext cx="7545759" cy="333690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da-DK" dirty="0"/>
              <a:t>Der skal være nemmere adgang til tider – alt for ofte er banen blokeret af klubber-i-klubben.</a:t>
            </a:r>
          </a:p>
          <a:p>
            <a:pPr algn="l"/>
            <a:r>
              <a:rPr lang="da-DK" dirty="0"/>
              <a:t>Uheldigt med blokering af tider i mange dage, som det fx skete i forbindelse med tilbudsugen</a:t>
            </a:r>
          </a:p>
          <a:p>
            <a:pPr algn="l"/>
            <a:r>
              <a:rPr lang="da-DK" dirty="0"/>
              <a:t>Man skal ikke betale greenfee i forbindelse med tilbudsugerne.</a:t>
            </a:r>
          </a:p>
          <a:p>
            <a:pPr algn="l"/>
            <a:r>
              <a:rPr lang="da-DK" dirty="0"/>
              <a:t>Bestyrelsen skal være mere lydhør.</a:t>
            </a:r>
          </a:p>
          <a:p>
            <a:pPr algn="l"/>
            <a:r>
              <a:rPr lang="da-DK" dirty="0"/>
              <a:t>Bestyrelsen burde være mere synlig og miljøet i klubben bedre.</a:t>
            </a:r>
          </a:p>
          <a:p>
            <a:pPr algn="l"/>
            <a:r>
              <a:rPr lang="da-DK" dirty="0"/>
              <a:t>For meget indforstået/manglende information som ny i klubben – selv efter 2 år.</a:t>
            </a:r>
          </a:p>
          <a:p>
            <a:pPr algn="l"/>
            <a:r>
              <a:rPr lang="da-DK" dirty="0"/>
              <a:t>Savner referater fra generalforsamling, bestyrelsesmøder og medlemsmøder på hjemmesiden.</a:t>
            </a:r>
          </a:p>
          <a:p>
            <a:pPr algn="l"/>
            <a:r>
              <a:rPr lang="da-DK" dirty="0"/>
              <a:t>Savner mere åbenhed omkring regnskaber for klubben.</a:t>
            </a:r>
          </a:p>
          <a:p>
            <a:pPr algn="l"/>
            <a:r>
              <a:rPr lang="da-DK" dirty="0"/>
              <a:t>Jeg ville ønske, at bestyrelsen var knap så overlegen – især formanden.</a:t>
            </a:r>
          </a:p>
          <a:p>
            <a:pPr algn="l"/>
            <a:endParaRPr lang="da-DK" dirty="0"/>
          </a:p>
          <a:p>
            <a:pPr algn="l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9313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268E4431FC7149969997084546FB60" ma:contentTypeVersion="12" ma:contentTypeDescription="Opret et nyt dokument." ma:contentTypeScope="" ma:versionID="289123d670da367f0e81a09f2cea7606">
  <xsd:schema xmlns:xsd="http://www.w3.org/2001/XMLSchema" xmlns:xs="http://www.w3.org/2001/XMLSchema" xmlns:p="http://schemas.microsoft.com/office/2006/metadata/properties" xmlns:ns3="3b9b5592-dc68-41b0-8d90-78dca31f9d08" xmlns:ns4="624c54fd-6c59-449b-98d9-0e9c9a4f2db1" targetNamespace="http://schemas.microsoft.com/office/2006/metadata/properties" ma:root="true" ma:fieldsID="6e629baee597778a00770fac28eadde7" ns3:_="" ns4:_="">
    <xsd:import namespace="3b9b5592-dc68-41b0-8d90-78dca31f9d08"/>
    <xsd:import namespace="624c54fd-6c59-449b-98d9-0e9c9a4f2d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b5592-dc68-41b0-8d90-78dca31f9d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c54fd-6c59-449b-98d9-0e9c9a4f2db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b9b5592-dc68-41b0-8d90-78dca31f9d08" xsi:nil="true"/>
  </documentManagement>
</p:properties>
</file>

<file path=customXml/itemProps1.xml><?xml version="1.0" encoding="utf-8"?>
<ds:datastoreItem xmlns:ds="http://schemas.openxmlformats.org/officeDocument/2006/customXml" ds:itemID="{E3F74A24-9227-4E25-AA0B-52B751D53B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9b5592-dc68-41b0-8d90-78dca31f9d08"/>
    <ds:schemaRef ds:uri="624c54fd-6c59-449b-98d9-0e9c9a4f2d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F90726-8655-4715-868E-868A6C6758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FB7B0E-94F7-456D-BC0E-C90D02BA6E20}">
  <ds:schemaRefs>
    <ds:schemaRef ds:uri="http://purl.org/dc/terms/"/>
    <ds:schemaRef ds:uri="http://purl.org/dc/elements/1.1/"/>
    <ds:schemaRef ds:uri="624c54fd-6c59-449b-98d9-0e9c9a4f2db1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3b9b5592-dc68-41b0-8d90-78dca31f9d0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58549</TotalTime>
  <Words>1418</Words>
  <Application>Microsoft Office PowerPoint</Application>
  <PresentationFormat>Skærmshow (4:3)</PresentationFormat>
  <Paragraphs>297</Paragraphs>
  <Slides>25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3" baseType="lpstr">
      <vt:lpstr>Aptos</vt:lpstr>
      <vt:lpstr>Arial</vt:lpstr>
      <vt:lpstr>Calibri</vt:lpstr>
      <vt:lpstr>Times New Roman</vt:lpstr>
      <vt:lpstr>Univers</vt:lpstr>
      <vt:lpstr>verdana</vt:lpstr>
      <vt:lpstr>verdana</vt:lpstr>
      <vt:lpstr>Kontortema</vt:lpstr>
      <vt:lpstr>PowerPoint-præsentation</vt:lpstr>
      <vt:lpstr>VELKOMMEN</vt:lpstr>
      <vt:lpstr>Agenda</vt:lpstr>
      <vt:lpstr> Medlemsundersøgelsen fra efteråret  - Hvad kan der udledes af den ?    </vt:lpstr>
      <vt:lpstr>Medlemsundersøgelse 2025 Antal svar: 237 – 48%     </vt:lpstr>
      <vt:lpstr>Overordnet tilfredshed  Hvor sandsynligt er det, at du vil anbefale Vestfyns Golfklub til venner, familie eller kolleger? </vt:lpstr>
      <vt:lpstr>Ledelse og information Overordnet score: 85 (+4)</vt:lpstr>
      <vt:lpstr>Ledelse og information Kommentarer</vt:lpstr>
      <vt:lpstr>Ledelse og kommunikation Kommentarer - fortsat</vt:lpstr>
      <vt:lpstr>Atmosfære Overordnet score: 85 (+5)</vt:lpstr>
      <vt:lpstr>Atmosfære Kommentarer</vt:lpstr>
      <vt:lpstr>Banen Overordnet score: 89 (+9)</vt:lpstr>
      <vt:lpstr>Banen</vt:lpstr>
      <vt:lpstr>Træningsfaciliteter Overordnet score: 85 (+8)</vt:lpstr>
      <vt:lpstr>Frivilligt arbejde Overordnet score: 86 (+4) </vt:lpstr>
      <vt:lpstr>Nye Medlemmer Overordnet score: 81 (+3)</vt:lpstr>
      <vt:lpstr>Udmeldte Overordnet score: 55 (+40)</vt:lpstr>
      <vt:lpstr>Udmeldte - årsag</vt:lpstr>
      <vt:lpstr>Punkt 2 – Status på økonomi </vt:lpstr>
      <vt:lpstr>Punkt 2 – Status på økonomi </vt:lpstr>
      <vt:lpstr>Punkt 2 – Status på økonomi </vt:lpstr>
      <vt:lpstr> - Chefgreenkeeper  - Velkommen til Karl, som ny pro træner  -  Vi kigger ind i vedtægtsændringer til GF, bl.a. kontingentstigning på baggrund af pristalsregulering  - Nye greenfee priser for 2026  - Yield princip med varigerede priser på  forskellige tidspunkter  - Ny pris på Fynske ordning – kr. 100,- i rabat på alle baner i hverdage</vt:lpstr>
      <vt:lpstr>Hvad er de vigtigste ting for en golfspiller der skal vælge klub:   - Banen klart det vigtigste  - at det er let at få tid og at der er et godt flow på banen  - at det er en klub, man har lyst til at komme i både under og efter spillet og med en venlig miljø hvor man føler sig velkommen. - at det er en klub med mange aktiviteter og hvor fællesskabet er i centrum - at der er en træner og gode træningsfaciliteter  </vt:lpstr>
      <vt:lpstr>- Johnny fra Tirsdagsklubben har ordet  - Frivillige   - hækken på terrassen er en udfordring   - Safe zone   </vt:lpstr>
      <vt:lpstr>PowerPoint-præsentation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OVERSKRIFTER</dc:title>
  <dc:creator>Tom</dc:creator>
  <cp:lastModifiedBy>Nicolai Gynther Lund</cp:lastModifiedBy>
  <cp:revision>107</cp:revision>
  <cp:lastPrinted>2026-01-14T14:26:45Z</cp:lastPrinted>
  <dcterms:created xsi:type="dcterms:W3CDTF">2018-11-01T16:07:28Z</dcterms:created>
  <dcterms:modified xsi:type="dcterms:W3CDTF">2026-01-19T13:00:52Z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0x010100C4268E4431FC7149969997084546FB60</vt:lpwstr>
  </property>
</Properties>
</file>