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60" r:id="rId2"/>
    <p:sldId id="259" r:id="rId3"/>
    <p:sldId id="261" r:id="rId4"/>
    <p:sldId id="262" r:id="rId5"/>
    <p:sldId id="263" r:id="rId6"/>
    <p:sldId id="264" r:id="rId7"/>
    <p:sldId id="6589" r:id="rId8"/>
    <p:sldId id="6551" r:id="rId9"/>
    <p:sldId id="6565" r:id="rId10"/>
    <p:sldId id="302" r:id="rId11"/>
    <p:sldId id="6590" r:id="rId12"/>
    <p:sldId id="256" r:id="rId13"/>
    <p:sldId id="265" r:id="rId14"/>
    <p:sldId id="266" r:id="rId15"/>
    <p:sldId id="267" r:id="rId16"/>
    <p:sldId id="268" r:id="rId17"/>
    <p:sldId id="306" r:id="rId18"/>
    <p:sldId id="271" r:id="rId19"/>
    <p:sldId id="272" r:id="rId20"/>
    <p:sldId id="6558" r:id="rId21"/>
    <p:sldId id="275" r:id="rId22"/>
    <p:sldId id="6578" r:id="rId23"/>
    <p:sldId id="6580" r:id="rId24"/>
    <p:sldId id="6581" r:id="rId25"/>
    <p:sldId id="6582" r:id="rId26"/>
    <p:sldId id="6583" r:id="rId27"/>
    <p:sldId id="6584" r:id="rId28"/>
    <p:sldId id="6585" r:id="rId29"/>
    <p:sldId id="6586" r:id="rId30"/>
    <p:sldId id="6587" r:id="rId31"/>
    <p:sldId id="6588" r:id="rId32"/>
    <p:sldId id="276" r:id="rId33"/>
    <p:sldId id="277" r:id="rId34"/>
    <p:sldId id="278" r:id="rId35"/>
  </p:sldIdLst>
  <p:sldSz cx="9144000" cy="6858000" type="screen4x3"/>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5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28" autoAdjust="0"/>
    <p:restoredTop sz="94673" autoAdjust="0"/>
  </p:normalViewPr>
  <p:slideViewPr>
    <p:cSldViewPr>
      <p:cViewPr varScale="1">
        <p:scale>
          <a:sx n="111" d="100"/>
          <a:sy n="111" d="100"/>
        </p:scale>
        <p:origin x="154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406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1B1A2A5-D81D-407F-A7B2-91D4ADECB6E2}" type="datetimeFigureOut">
              <a:rPr lang="da-DK" smtClean="0"/>
              <a:t>23-03-2026</a:t>
            </a:fld>
            <a:endParaRPr lang="da-DK"/>
          </a:p>
        </p:txBody>
      </p:sp>
      <p:sp>
        <p:nvSpPr>
          <p:cNvPr id="4" name="Pladsholder til slidebillede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3FC0CDB-32AC-4D7F-922A-94E163D698C5}" type="slidenum">
              <a:rPr lang="da-DK" smtClean="0"/>
              <a:t>‹nr.›</a:t>
            </a:fld>
            <a:endParaRPr lang="da-DK"/>
          </a:p>
        </p:txBody>
      </p:sp>
    </p:spTree>
    <p:extLst>
      <p:ext uri="{BB962C8B-B14F-4D97-AF65-F5344CB8AC3E}">
        <p14:creationId xmlns:p14="http://schemas.microsoft.com/office/powerpoint/2010/main" val="831071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3FC0CDB-32AC-4D7F-922A-94E163D698C5}" type="slidenum">
              <a:rPr lang="da-DK" smtClean="0"/>
              <a:t>1</a:t>
            </a:fld>
            <a:endParaRPr lang="da-DK"/>
          </a:p>
        </p:txBody>
      </p:sp>
    </p:spTree>
    <p:extLst>
      <p:ext uri="{BB962C8B-B14F-4D97-AF65-F5344CB8AC3E}">
        <p14:creationId xmlns:p14="http://schemas.microsoft.com/office/powerpoint/2010/main" val="1809567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3FC0CDB-32AC-4D7F-922A-94E163D698C5}" type="slidenum">
              <a:rPr lang="da-DK" smtClean="0"/>
              <a:t>10</a:t>
            </a:fld>
            <a:endParaRPr lang="da-DK"/>
          </a:p>
        </p:txBody>
      </p:sp>
    </p:spTree>
    <p:extLst>
      <p:ext uri="{BB962C8B-B14F-4D97-AF65-F5344CB8AC3E}">
        <p14:creationId xmlns:p14="http://schemas.microsoft.com/office/powerpoint/2010/main" val="3557187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C53FD-6D7B-3D75-8654-0428FD6DEB5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06CED64-E70A-A93C-CC77-24352FD572A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0640D18E-CFD2-D8B8-5D88-8C288B1DFB91}"/>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A76ED1AE-DC64-000E-B466-4FC8BD486BCE}"/>
              </a:ext>
            </a:extLst>
          </p:cNvPr>
          <p:cNvSpPr>
            <a:spLocks noGrp="1"/>
          </p:cNvSpPr>
          <p:nvPr>
            <p:ph type="sldNum" sz="quarter" idx="5"/>
          </p:nvPr>
        </p:nvSpPr>
        <p:spPr/>
        <p:txBody>
          <a:bodyPr/>
          <a:lstStyle/>
          <a:p>
            <a:fld id="{D3FC0CDB-32AC-4D7F-922A-94E163D698C5}" type="slidenum">
              <a:rPr lang="da-DK" smtClean="0"/>
              <a:t>11</a:t>
            </a:fld>
            <a:endParaRPr lang="da-DK"/>
          </a:p>
        </p:txBody>
      </p:sp>
    </p:spTree>
    <p:extLst>
      <p:ext uri="{BB962C8B-B14F-4D97-AF65-F5344CB8AC3E}">
        <p14:creationId xmlns:p14="http://schemas.microsoft.com/office/powerpoint/2010/main" val="2461659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3FC0CDB-32AC-4D7F-922A-94E163D698C5}" type="slidenum">
              <a:rPr lang="da-DK" smtClean="0"/>
              <a:t>12</a:t>
            </a:fld>
            <a:endParaRPr lang="da-DK"/>
          </a:p>
        </p:txBody>
      </p:sp>
    </p:spTree>
    <p:extLst>
      <p:ext uri="{BB962C8B-B14F-4D97-AF65-F5344CB8AC3E}">
        <p14:creationId xmlns:p14="http://schemas.microsoft.com/office/powerpoint/2010/main" val="1747092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3FC0CDB-32AC-4D7F-922A-94E163D698C5}" type="slidenum">
              <a:rPr lang="da-DK" smtClean="0"/>
              <a:t>13</a:t>
            </a:fld>
            <a:endParaRPr lang="da-DK"/>
          </a:p>
        </p:txBody>
      </p:sp>
    </p:spTree>
    <p:extLst>
      <p:ext uri="{BB962C8B-B14F-4D97-AF65-F5344CB8AC3E}">
        <p14:creationId xmlns:p14="http://schemas.microsoft.com/office/powerpoint/2010/main" val="3084388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3FC0CDB-32AC-4D7F-922A-94E163D698C5}" type="slidenum">
              <a:rPr lang="da-DK" smtClean="0"/>
              <a:t>14</a:t>
            </a:fld>
            <a:endParaRPr lang="da-DK"/>
          </a:p>
        </p:txBody>
      </p:sp>
    </p:spTree>
    <p:extLst>
      <p:ext uri="{BB962C8B-B14F-4D97-AF65-F5344CB8AC3E}">
        <p14:creationId xmlns:p14="http://schemas.microsoft.com/office/powerpoint/2010/main" val="3633553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3FC0CDB-32AC-4D7F-922A-94E163D698C5}" type="slidenum">
              <a:rPr lang="da-DK" smtClean="0"/>
              <a:t>15</a:t>
            </a:fld>
            <a:endParaRPr lang="da-DK"/>
          </a:p>
        </p:txBody>
      </p:sp>
    </p:spTree>
    <p:extLst>
      <p:ext uri="{BB962C8B-B14F-4D97-AF65-F5344CB8AC3E}">
        <p14:creationId xmlns:p14="http://schemas.microsoft.com/office/powerpoint/2010/main" val="1119223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3FC0CDB-32AC-4D7F-922A-94E163D698C5}" type="slidenum">
              <a:rPr lang="da-DK" smtClean="0"/>
              <a:t>16</a:t>
            </a:fld>
            <a:endParaRPr lang="da-DK"/>
          </a:p>
        </p:txBody>
      </p:sp>
    </p:spTree>
    <p:extLst>
      <p:ext uri="{BB962C8B-B14F-4D97-AF65-F5344CB8AC3E}">
        <p14:creationId xmlns:p14="http://schemas.microsoft.com/office/powerpoint/2010/main" val="832227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3FC0CDB-32AC-4D7F-922A-94E163D698C5}" type="slidenum">
              <a:rPr lang="da-DK" smtClean="0"/>
              <a:t>17</a:t>
            </a:fld>
            <a:endParaRPr lang="da-DK"/>
          </a:p>
        </p:txBody>
      </p:sp>
    </p:spTree>
    <p:extLst>
      <p:ext uri="{BB962C8B-B14F-4D97-AF65-F5344CB8AC3E}">
        <p14:creationId xmlns:p14="http://schemas.microsoft.com/office/powerpoint/2010/main" val="2319429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3FC0CDB-32AC-4D7F-922A-94E163D698C5}" type="slidenum">
              <a:rPr lang="da-DK" smtClean="0"/>
              <a:t>18</a:t>
            </a:fld>
            <a:endParaRPr lang="da-DK"/>
          </a:p>
        </p:txBody>
      </p:sp>
    </p:spTree>
    <p:extLst>
      <p:ext uri="{BB962C8B-B14F-4D97-AF65-F5344CB8AC3E}">
        <p14:creationId xmlns:p14="http://schemas.microsoft.com/office/powerpoint/2010/main" val="3553936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3FC0CDB-32AC-4D7F-922A-94E163D698C5}" type="slidenum">
              <a:rPr lang="da-DK" smtClean="0"/>
              <a:t>19</a:t>
            </a:fld>
            <a:endParaRPr lang="da-DK"/>
          </a:p>
        </p:txBody>
      </p:sp>
    </p:spTree>
    <p:extLst>
      <p:ext uri="{BB962C8B-B14F-4D97-AF65-F5344CB8AC3E}">
        <p14:creationId xmlns:p14="http://schemas.microsoft.com/office/powerpoint/2010/main" val="271394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3FC0CDB-32AC-4D7F-922A-94E163D698C5}" type="slidenum">
              <a:rPr lang="da-DK" smtClean="0"/>
              <a:t>2</a:t>
            </a:fld>
            <a:endParaRPr lang="da-DK"/>
          </a:p>
        </p:txBody>
      </p:sp>
    </p:spTree>
    <p:extLst>
      <p:ext uri="{BB962C8B-B14F-4D97-AF65-F5344CB8AC3E}">
        <p14:creationId xmlns:p14="http://schemas.microsoft.com/office/powerpoint/2010/main" val="1695874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3FC0CDB-32AC-4D7F-922A-94E163D698C5}" type="slidenum">
              <a:rPr lang="da-DK" smtClean="0"/>
              <a:t>20</a:t>
            </a:fld>
            <a:endParaRPr lang="da-DK"/>
          </a:p>
        </p:txBody>
      </p:sp>
    </p:spTree>
    <p:extLst>
      <p:ext uri="{BB962C8B-B14F-4D97-AF65-F5344CB8AC3E}">
        <p14:creationId xmlns:p14="http://schemas.microsoft.com/office/powerpoint/2010/main" val="1117678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3FC0CDB-32AC-4D7F-922A-94E163D698C5}" type="slidenum">
              <a:rPr lang="da-DK" smtClean="0"/>
              <a:t>21</a:t>
            </a:fld>
            <a:endParaRPr lang="da-DK"/>
          </a:p>
        </p:txBody>
      </p:sp>
    </p:spTree>
    <p:extLst>
      <p:ext uri="{BB962C8B-B14F-4D97-AF65-F5344CB8AC3E}">
        <p14:creationId xmlns:p14="http://schemas.microsoft.com/office/powerpoint/2010/main" val="2989726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B9DA4-89DC-0D12-1545-CA081C4E8E1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51D3CE6-93EF-62C2-CA1F-B8F76F80A077}"/>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3B97CED4-04A9-1018-B97F-2B28156BA479}"/>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4C1B8129-4F4D-BF64-0A54-5BE1DAADAF43}"/>
              </a:ext>
            </a:extLst>
          </p:cNvPr>
          <p:cNvSpPr>
            <a:spLocks noGrp="1"/>
          </p:cNvSpPr>
          <p:nvPr>
            <p:ph type="sldNum" sz="quarter" idx="5"/>
          </p:nvPr>
        </p:nvSpPr>
        <p:spPr/>
        <p:txBody>
          <a:bodyPr/>
          <a:lstStyle/>
          <a:p>
            <a:fld id="{D3FC0CDB-32AC-4D7F-922A-94E163D698C5}" type="slidenum">
              <a:rPr lang="da-DK" smtClean="0"/>
              <a:t>22</a:t>
            </a:fld>
            <a:endParaRPr lang="da-DK"/>
          </a:p>
        </p:txBody>
      </p:sp>
    </p:spTree>
    <p:extLst>
      <p:ext uri="{BB962C8B-B14F-4D97-AF65-F5344CB8AC3E}">
        <p14:creationId xmlns:p14="http://schemas.microsoft.com/office/powerpoint/2010/main" val="3061770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E1953-74FD-DF7E-0737-D61990E628C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C18F1BD3-6541-86E4-4754-C68259B930E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33F9E2FE-9462-2857-01A9-C5B305F414FC}"/>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89061E5B-CEF9-AFDC-8E5E-DF8DE10FB05E}"/>
              </a:ext>
            </a:extLst>
          </p:cNvPr>
          <p:cNvSpPr>
            <a:spLocks noGrp="1"/>
          </p:cNvSpPr>
          <p:nvPr>
            <p:ph type="sldNum" sz="quarter" idx="5"/>
          </p:nvPr>
        </p:nvSpPr>
        <p:spPr/>
        <p:txBody>
          <a:bodyPr/>
          <a:lstStyle/>
          <a:p>
            <a:fld id="{D3FC0CDB-32AC-4D7F-922A-94E163D698C5}" type="slidenum">
              <a:rPr lang="da-DK" smtClean="0"/>
              <a:t>23</a:t>
            </a:fld>
            <a:endParaRPr lang="da-DK"/>
          </a:p>
        </p:txBody>
      </p:sp>
    </p:spTree>
    <p:extLst>
      <p:ext uri="{BB962C8B-B14F-4D97-AF65-F5344CB8AC3E}">
        <p14:creationId xmlns:p14="http://schemas.microsoft.com/office/powerpoint/2010/main" val="3341484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A76B0-8816-EDB6-7E0E-327A71BDFB6D}"/>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2B492530-3516-8A0D-A2D1-1FF8EC71531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BA55B9C6-0D0A-A884-228E-5F2CC8DEA920}"/>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20C42C1D-2434-A756-60B6-5979DCBD726F}"/>
              </a:ext>
            </a:extLst>
          </p:cNvPr>
          <p:cNvSpPr>
            <a:spLocks noGrp="1"/>
          </p:cNvSpPr>
          <p:nvPr>
            <p:ph type="sldNum" sz="quarter" idx="5"/>
          </p:nvPr>
        </p:nvSpPr>
        <p:spPr/>
        <p:txBody>
          <a:bodyPr/>
          <a:lstStyle/>
          <a:p>
            <a:fld id="{D3FC0CDB-32AC-4D7F-922A-94E163D698C5}" type="slidenum">
              <a:rPr lang="da-DK" smtClean="0"/>
              <a:t>24</a:t>
            </a:fld>
            <a:endParaRPr lang="da-DK"/>
          </a:p>
        </p:txBody>
      </p:sp>
    </p:spTree>
    <p:extLst>
      <p:ext uri="{BB962C8B-B14F-4D97-AF65-F5344CB8AC3E}">
        <p14:creationId xmlns:p14="http://schemas.microsoft.com/office/powerpoint/2010/main" val="1017236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51CA3-8664-94B6-0628-722A44AFD9F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4519013-86A0-60C5-C8B3-313420535DB7}"/>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61FCA153-AE6F-C523-E2D1-39E581BDF551}"/>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5572F4A7-0FFD-366B-D403-A53332A21AD6}"/>
              </a:ext>
            </a:extLst>
          </p:cNvPr>
          <p:cNvSpPr>
            <a:spLocks noGrp="1"/>
          </p:cNvSpPr>
          <p:nvPr>
            <p:ph type="sldNum" sz="quarter" idx="5"/>
          </p:nvPr>
        </p:nvSpPr>
        <p:spPr/>
        <p:txBody>
          <a:bodyPr/>
          <a:lstStyle/>
          <a:p>
            <a:fld id="{D3FC0CDB-32AC-4D7F-922A-94E163D698C5}" type="slidenum">
              <a:rPr lang="da-DK" smtClean="0"/>
              <a:t>25</a:t>
            </a:fld>
            <a:endParaRPr lang="da-DK"/>
          </a:p>
        </p:txBody>
      </p:sp>
    </p:spTree>
    <p:extLst>
      <p:ext uri="{BB962C8B-B14F-4D97-AF65-F5344CB8AC3E}">
        <p14:creationId xmlns:p14="http://schemas.microsoft.com/office/powerpoint/2010/main" val="2273897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69BAA-D290-D181-7E15-55FAECA9084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16CCA23-C808-CD4C-6608-8107212B97D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0AD2C99-4E08-ED89-7015-38E9350B3065}"/>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881C2B91-F7F2-AF9F-AEB9-998CDD3325F2}"/>
              </a:ext>
            </a:extLst>
          </p:cNvPr>
          <p:cNvSpPr>
            <a:spLocks noGrp="1"/>
          </p:cNvSpPr>
          <p:nvPr>
            <p:ph type="sldNum" sz="quarter" idx="5"/>
          </p:nvPr>
        </p:nvSpPr>
        <p:spPr/>
        <p:txBody>
          <a:bodyPr/>
          <a:lstStyle/>
          <a:p>
            <a:fld id="{D3FC0CDB-32AC-4D7F-922A-94E163D698C5}" type="slidenum">
              <a:rPr lang="da-DK" smtClean="0"/>
              <a:t>26</a:t>
            </a:fld>
            <a:endParaRPr lang="da-DK"/>
          </a:p>
        </p:txBody>
      </p:sp>
    </p:spTree>
    <p:extLst>
      <p:ext uri="{BB962C8B-B14F-4D97-AF65-F5344CB8AC3E}">
        <p14:creationId xmlns:p14="http://schemas.microsoft.com/office/powerpoint/2010/main" val="2604627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96AD9-F628-3C98-9335-475043BAC403}"/>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70B883C-0BE6-40E4-2A57-3E19E916E488}"/>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34E206B-F35A-6D37-3F83-C6CC55B7E371}"/>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11BF8BFB-9439-C1B8-CD18-5648F7CB4E8F}"/>
              </a:ext>
            </a:extLst>
          </p:cNvPr>
          <p:cNvSpPr>
            <a:spLocks noGrp="1"/>
          </p:cNvSpPr>
          <p:nvPr>
            <p:ph type="sldNum" sz="quarter" idx="5"/>
          </p:nvPr>
        </p:nvSpPr>
        <p:spPr/>
        <p:txBody>
          <a:bodyPr/>
          <a:lstStyle/>
          <a:p>
            <a:fld id="{D3FC0CDB-32AC-4D7F-922A-94E163D698C5}" type="slidenum">
              <a:rPr lang="da-DK" smtClean="0"/>
              <a:t>27</a:t>
            </a:fld>
            <a:endParaRPr lang="da-DK"/>
          </a:p>
        </p:txBody>
      </p:sp>
    </p:spTree>
    <p:extLst>
      <p:ext uri="{BB962C8B-B14F-4D97-AF65-F5344CB8AC3E}">
        <p14:creationId xmlns:p14="http://schemas.microsoft.com/office/powerpoint/2010/main" val="276787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80EF0-2211-C999-5FDC-99F0D28B22ED}"/>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B01DF92-FA7A-0CAE-B0BB-0DC8163E9B45}"/>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EDADCD8B-27E4-2FC3-B9C0-04131D9A0DE7}"/>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AA556116-947C-9DF2-8DDD-B6B131C400ED}"/>
              </a:ext>
            </a:extLst>
          </p:cNvPr>
          <p:cNvSpPr>
            <a:spLocks noGrp="1"/>
          </p:cNvSpPr>
          <p:nvPr>
            <p:ph type="sldNum" sz="quarter" idx="5"/>
          </p:nvPr>
        </p:nvSpPr>
        <p:spPr/>
        <p:txBody>
          <a:bodyPr/>
          <a:lstStyle/>
          <a:p>
            <a:fld id="{D3FC0CDB-32AC-4D7F-922A-94E163D698C5}" type="slidenum">
              <a:rPr lang="da-DK" smtClean="0"/>
              <a:t>28</a:t>
            </a:fld>
            <a:endParaRPr lang="da-DK"/>
          </a:p>
        </p:txBody>
      </p:sp>
    </p:spTree>
    <p:extLst>
      <p:ext uri="{BB962C8B-B14F-4D97-AF65-F5344CB8AC3E}">
        <p14:creationId xmlns:p14="http://schemas.microsoft.com/office/powerpoint/2010/main" val="30587757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51536-BC2B-E354-663A-E116A906568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BB6D287-72B6-2D6E-6F82-AABB2AB1946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09E9DC85-205E-0B69-D8F9-5DA88A342439}"/>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093FFEA1-3770-B2B3-5AD5-58A6D01631E5}"/>
              </a:ext>
            </a:extLst>
          </p:cNvPr>
          <p:cNvSpPr>
            <a:spLocks noGrp="1"/>
          </p:cNvSpPr>
          <p:nvPr>
            <p:ph type="sldNum" sz="quarter" idx="5"/>
          </p:nvPr>
        </p:nvSpPr>
        <p:spPr/>
        <p:txBody>
          <a:bodyPr/>
          <a:lstStyle/>
          <a:p>
            <a:fld id="{D3FC0CDB-32AC-4D7F-922A-94E163D698C5}" type="slidenum">
              <a:rPr lang="da-DK" smtClean="0"/>
              <a:t>29</a:t>
            </a:fld>
            <a:endParaRPr lang="da-DK"/>
          </a:p>
        </p:txBody>
      </p:sp>
    </p:spTree>
    <p:extLst>
      <p:ext uri="{BB962C8B-B14F-4D97-AF65-F5344CB8AC3E}">
        <p14:creationId xmlns:p14="http://schemas.microsoft.com/office/powerpoint/2010/main" val="2041914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3FC0CDB-32AC-4D7F-922A-94E163D698C5}" type="slidenum">
              <a:rPr lang="da-DK" smtClean="0"/>
              <a:t>3</a:t>
            </a:fld>
            <a:endParaRPr lang="da-DK"/>
          </a:p>
        </p:txBody>
      </p:sp>
    </p:spTree>
    <p:extLst>
      <p:ext uri="{BB962C8B-B14F-4D97-AF65-F5344CB8AC3E}">
        <p14:creationId xmlns:p14="http://schemas.microsoft.com/office/powerpoint/2010/main" val="806191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751DB-B78B-5AE2-D7C5-3AC2D98028C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EF97748-3F7E-A70D-10B8-E2C38E1AE8D5}"/>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5FA9438-DED5-B78B-1D1D-13BD8D8A3034}"/>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D8FA777C-F8EA-B464-B5D4-E1E799936B05}"/>
              </a:ext>
            </a:extLst>
          </p:cNvPr>
          <p:cNvSpPr>
            <a:spLocks noGrp="1"/>
          </p:cNvSpPr>
          <p:nvPr>
            <p:ph type="sldNum" sz="quarter" idx="5"/>
          </p:nvPr>
        </p:nvSpPr>
        <p:spPr/>
        <p:txBody>
          <a:bodyPr/>
          <a:lstStyle/>
          <a:p>
            <a:fld id="{D3FC0CDB-32AC-4D7F-922A-94E163D698C5}" type="slidenum">
              <a:rPr lang="da-DK" smtClean="0"/>
              <a:t>30</a:t>
            </a:fld>
            <a:endParaRPr lang="da-DK"/>
          </a:p>
        </p:txBody>
      </p:sp>
    </p:spTree>
    <p:extLst>
      <p:ext uri="{BB962C8B-B14F-4D97-AF65-F5344CB8AC3E}">
        <p14:creationId xmlns:p14="http://schemas.microsoft.com/office/powerpoint/2010/main" val="15263791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EAD35-93B5-67EC-A28E-B41ED379ABCD}"/>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61DB895-546B-91CA-0544-F29DE6FF909D}"/>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86C942DF-0D0A-A380-66E4-D79F19D40393}"/>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CE371BA7-0DD2-DBEF-CA33-38013E1DAD59}"/>
              </a:ext>
            </a:extLst>
          </p:cNvPr>
          <p:cNvSpPr>
            <a:spLocks noGrp="1"/>
          </p:cNvSpPr>
          <p:nvPr>
            <p:ph type="sldNum" sz="quarter" idx="5"/>
          </p:nvPr>
        </p:nvSpPr>
        <p:spPr/>
        <p:txBody>
          <a:bodyPr/>
          <a:lstStyle/>
          <a:p>
            <a:fld id="{D3FC0CDB-32AC-4D7F-922A-94E163D698C5}" type="slidenum">
              <a:rPr lang="da-DK" smtClean="0"/>
              <a:t>31</a:t>
            </a:fld>
            <a:endParaRPr lang="da-DK"/>
          </a:p>
        </p:txBody>
      </p:sp>
    </p:spTree>
    <p:extLst>
      <p:ext uri="{BB962C8B-B14F-4D97-AF65-F5344CB8AC3E}">
        <p14:creationId xmlns:p14="http://schemas.microsoft.com/office/powerpoint/2010/main" val="2215504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3FC0CDB-32AC-4D7F-922A-94E163D698C5}" type="slidenum">
              <a:rPr lang="da-DK" smtClean="0"/>
              <a:t>32</a:t>
            </a:fld>
            <a:endParaRPr lang="da-DK"/>
          </a:p>
        </p:txBody>
      </p:sp>
    </p:spTree>
    <p:extLst>
      <p:ext uri="{BB962C8B-B14F-4D97-AF65-F5344CB8AC3E}">
        <p14:creationId xmlns:p14="http://schemas.microsoft.com/office/powerpoint/2010/main" val="7201619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3FC0CDB-32AC-4D7F-922A-94E163D698C5}" type="slidenum">
              <a:rPr lang="da-DK" smtClean="0"/>
              <a:t>33</a:t>
            </a:fld>
            <a:endParaRPr lang="da-DK"/>
          </a:p>
        </p:txBody>
      </p:sp>
    </p:spTree>
    <p:extLst>
      <p:ext uri="{BB962C8B-B14F-4D97-AF65-F5344CB8AC3E}">
        <p14:creationId xmlns:p14="http://schemas.microsoft.com/office/powerpoint/2010/main" val="587594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3FC0CDB-32AC-4D7F-922A-94E163D698C5}" type="slidenum">
              <a:rPr lang="da-DK" smtClean="0"/>
              <a:t>34</a:t>
            </a:fld>
            <a:endParaRPr lang="da-DK"/>
          </a:p>
        </p:txBody>
      </p:sp>
    </p:spTree>
    <p:extLst>
      <p:ext uri="{BB962C8B-B14F-4D97-AF65-F5344CB8AC3E}">
        <p14:creationId xmlns:p14="http://schemas.microsoft.com/office/powerpoint/2010/main" val="4149419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3FC0CDB-32AC-4D7F-922A-94E163D698C5}" type="slidenum">
              <a:rPr lang="da-DK" smtClean="0"/>
              <a:t>4</a:t>
            </a:fld>
            <a:endParaRPr lang="da-DK"/>
          </a:p>
        </p:txBody>
      </p:sp>
    </p:spTree>
    <p:extLst>
      <p:ext uri="{BB962C8B-B14F-4D97-AF65-F5344CB8AC3E}">
        <p14:creationId xmlns:p14="http://schemas.microsoft.com/office/powerpoint/2010/main" val="3203248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3FC0CDB-32AC-4D7F-922A-94E163D698C5}" type="slidenum">
              <a:rPr lang="da-DK" smtClean="0"/>
              <a:t>5</a:t>
            </a:fld>
            <a:endParaRPr lang="da-DK"/>
          </a:p>
        </p:txBody>
      </p:sp>
    </p:spTree>
    <p:extLst>
      <p:ext uri="{BB962C8B-B14F-4D97-AF65-F5344CB8AC3E}">
        <p14:creationId xmlns:p14="http://schemas.microsoft.com/office/powerpoint/2010/main" val="3315618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3FC0CDB-32AC-4D7F-922A-94E163D698C5}" type="slidenum">
              <a:rPr lang="da-DK" smtClean="0"/>
              <a:t>6</a:t>
            </a:fld>
            <a:endParaRPr lang="da-DK"/>
          </a:p>
        </p:txBody>
      </p:sp>
    </p:spTree>
    <p:extLst>
      <p:ext uri="{BB962C8B-B14F-4D97-AF65-F5344CB8AC3E}">
        <p14:creationId xmlns:p14="http://schemas.microsoft.com/office/powerpoint/2010/main" val="1167962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52CAC-162A-CBD0-C55D-AA7BE23649A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0EC6F48-C171-8759-16FF-654F624610AD}"/>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4F5D6396-0645-C0A4-C019-85B2D192FAE3}"/>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06A4AC7E-EEAF-1F6F-82DC-6537328494E3}"/>
              </a:ext>
            </a:extLst>
          </p:cNvPr>
          <p:cNvSpPr>
            <a:spLocks noGrp="1"/>
          </p:cNvSpPr>
          <p:nvPr>
            <p:ph type="sldNum" sz="quarter" idx="5"/>
          </p:nvPr>
        </p:nvSpPr>
        <p:spPr/>
        <p:txBody>
          <a:bodyPr/>
          <a:lstStyle/>
          <a:p>
            <a:fld id="{D3FC0CDB-32AC-4D7F-922A-94E163D698C5}" type="slidenum">
              <a:rPr lang="da-DK" smtClean="0"/>
              <a:t>7</a:t>
            </a:fld>
            <a:endParaRPr lang="da-DK"/>
          </a:p>
        </p:txBody>
      </p:sp>
    </p:spTree>
    <p:extLst>
      <p:ext uri="{BB962C8B-B14F-4D97-AF65-F5344CB8AC3E}">
        <p14:creationId xmlns:p14="http://schemas.microsoft.com/office/powerpoint/2010/main" val="1929133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 har netop været til Temamøde i DIF vedr. frivillighed. DIF fokuserer meget på dette emne – vi vil her dele vores tanker med jer samt et par pointer fra mødet.</a:t>
            </a:r>
          </a:p>
        </p:txBody>
      </p:sp>
      <p:sp>
        <p:nvSpPr>
          <p:cNvPr id="4" name="Pladsholder til slidenummer 3"/>
          <p:cNvSpPr>
            <a:spLocks noGrp="1"/>
          </p:cNvSpPr>
          <p:nvPr>
            <p:ph type="sldNum" sz="quarter" idx="5"/>
          </p:nvPr>
        </p:nvSpPr>
        <p:spPr/>
        <p:txBody>
          <a:bodyPr/>
          <a:lstStyle/>
          <a:p>
            <a:fld id="{FB9AD398-2032-914B-8FE7-5DE0114334F4}" type="slidenum">
              <a:rPr lang="da-DK" smtClean="0"/>
              <a:t>8</a:t>
            </a:fld>
            <a:endParaRPr lang="da-DK"/>
          </a:p>
        </p:txBody>
      </p:sp>
    </p:spTree>
    <p:extLst>
      <p:ext uri="{BB962C8B-B14F-4D97-AF65-F5344CB8AC3E}">
        <p14:creationId xmlns:p14="http://schemas.microsoft.com/office/powerpoint/2010/main" val="4230588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6D456-953B-3888-552F-A9F5E4A517A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746755C-F0B8-83EA-6F43-7062CBD5E0DA}"/>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9A5E901-797E-B726-6971-44447B7A4A1D}"/>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63716681-0CE7-8A3A-D244-8A16A361AA4D}"/>
              </a:ext>
            </a:extLst>
          </p:cNvPr>
          <p:cNvSpPr>
            <a:spLocks noGrp="1"/>
          </p:cNvSpPr>
          <p:nvPr>
            <p:ph type="sldNum" sz="quarter" idx="5"/>
          </p:nvPr>
        </p:nvSpPr>
        <p:spPr/>
        <p:txBody>
          <a:bodyPr/>
          <a:lstStyle/>
          <a:p>
            <a:fld id="{D3FC0CDB-32AC-4D7F-922A-94E163D698C5}" type="slidenum">
              <a:rPr lang="da-DK" smtClean="0"/>
              <a:t>9</a:t>
            </a:fld>
            <a:endParaRPr lang="da-DK"/>
          </a:p>
        </p:txBody>
      </p:sp>
    </p:spTree>
    <p:extLst>
      <p:ext uri="{BB962C8B-B14F-4D97-AF65-F5344CB8AC3E}">
        <p14:creationId xmlns:p14="http://schemas.microsoft.com/office/powerpoint/2010/main" val="2689694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titeltypografi i masteren</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9BB28F64-7411-4371-9365-746B35C563E0}" type="datetimeFigureOut">
              <a:rPr lang="da-DK" smtClean="0"/>
              <a:pPr/>
              <a:t>23-03-2026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71417C08-632C-4483-A16E-E8B752E6B29D}" type="slidenum">
              <a:rPr lang="da-DK" smtClean="0"/>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lodret titel 2"/>
          <p:cNvSpPr>
            <a:spLocks noGrp="1"/>
          </p:cNvSpPr>
          <p:nvPr>
            <p:ph type="body" orient="vert" idx="1"/>
          </p:nvPr>
        </p:nvSpPr>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9BB28F64-7411-4371-9365-746B35C563E0}" type="datetimeFigureOut">
              <a:rPr lang="da-DK" smtClean="0"/>
              <a:pPr/>
              <a:t>23-03-2026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71417C08-632C-4483-A16E-E8B752E6B29D}"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9BB28F64-7411-4371-9365-746B35C563E0}" type="datetimeFigureOut">
              <a:rPr lang="da-DK" smtClean="0"/>
              <a:pPr/>
              <a:t>23-03-2026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71417C08-632C-4483-A16E-E8B752E6B29D}" type="slidenum">
              <a:rPr lang="da-DK" smtClean="0"/>
              <a:pPr/>
              <a:t>‹nr.›</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Grøn">
    <p:bg>
      <p:bgPr>
        <a:solidFill>
          <a:srgbClr val="94A490"/>
        </a:solidFill>
        <a:effectLst/>
      </p:bgPr>
    </p:bg>
    <p:spTree>
      <p:nvGrpSpPr>
        <p:cNvPr id="1" name=""/>
        <p:cNvGrpSpPr/>
        <p:nvPr/>
      </p:nvGrpSpPr>
      <p:grpSpPr>
        <a:xfrm>
          <a:off x="0" y="0"/>
          <a:ext cx="0" cy="0"/>
          <a:chOff x="0" y="0"/>
          <a:chExt cx="0" cy="0"/>
        </a:xfrm>
      </p:grpSpPr>
      <p:sp>
        <p:nvSpPr>
          <p:cNvPr id="2" name="Pladsholder til indhold 2">
            <a:extLst>
              <a:ext uri="{FF2B5EF4-FFF2-40B4-BE49-F238E27FC236}">
                <a16:creationId xmlns:a16="http://schemas.microsoft.com/office/drawing/2014/main" id="{19B03759-A198-434D-9D13-9E72C076C298}"/>
              </a:ext>
            </a:extLst>
          </p:cNvPr>
          <p:cNvSpPr>
            <a:spLocks noGrp="1"/>
          </p:cNvSpPr>
          <p:nvPr>
            <p:ph sz="quarter" idx="10" hasCustomPrompt="1"/>
          </p:nvPr>
        </p:nvSpPr>
        <p:spPr>
          <a:xfrm>
            <a:off x="827345" y="1815822"/>
            <a:ext cx="3226944" cy="550862"/>
          </a:xfrm>
          <a:prstGeom prst="rect">
            <a:avLst/>
          </a:prstGeom>
        </p:spPr>
        <p:txBody>
          <a:bodyPr/>
          <a:lstStyle>
            <a:lvl1pPr marL="0" indent="0">
              <a:buNone/>
              <a:defRPr sz="3000"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3" name="Pladsholder til indhold 2">
            <a:extLst>
              <a:ext uri="{FF2B5EF4-FFF2-40B4-BE49-F238E27FC236}">
                <a16:creationId xmlns:a16="http://schemas.microsoft.com/office/drawing/2014/main" id="{4F67854C-B899-CC42-8E7F-A56D198FC79E}"/>
              </a:ext>
            </a:extLst>
          </p:cNvPr>
          <p:cNvSpPr>
            <a:spLocks noGrp="1"/>
          </p:cNvSpPr>
          <p:nvPr>
            <p:ph sz="quarter" idx="11" hasCustomPrompt="1"/>
          </p:nvPr>
        </p:nvSpPr>
        <p:spPr>
          <a:xfrm>
            <a:off x="827345" y="2595751"/>
            <a:ext cx="3226944" cy="3226826"/>
          </a:xfrm>
          <a:prstGeom prst="rect">
            <a:avLst/>
          </a:prstGeom>
        </p:spPr>
        <p:txBody>
          <a:bodyPr/>
          <a:lstStyle>
            <a:lvl1pPr marL="0" indent="0">
              <a:buNone/>
              <a:defRPr b="0" i="0">
                <a:solidFill>
                  <a:schemeClr val="bg1"/>
                </a:solidFill>
                <a:latin typeface="Arial (nu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tekst</a:t>
            </a:r>
          </a:p>
        </p:txBody>
      </p:sp>
      <p:sp>
        <p:nvSpPr>
          <p:cNvPr id="5" name="Rektangel 4">
            <a:extLst>
              <a:ext uri="{FF2B5EF4-FFF2-40B4-BE49-F238E27FC236}">
                <a16:creationId xmlns:a16="http://schemas.microsoft.com/office/drawing/2014/main" id="{08076044-433B-B94F-87F4-1266B1434F5C}"/>
              </a:ext>
            </a:extLst>
          </p:cNvPr>
          <p:cNvSpPr/>
          <p:nvPr userDrawn="1"/>
        </p:nvSpPr>
        <p:spPr>
          <a:xfrm>
            <a:off x="5039286" y="6468037"/>
            <a:ext cx="410471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b="0" i="0">
              <a:latin typeface="Arial (null)"/>
            </a:endParaRPr>
          </a:p>
        </p:txBody>
      </p:sp>
      <p:sp>
        <p:nvSpPr>
          <p:cNvPr id="6" name="Rektangel 5">
            <a:extLst>
              <a:ext uri="{FF2B5EF4-FFF2-40B4-BE49-F238E27FC236}">
                <a16:creationId xmlns:a16="http://schemas.microsoft.com/office/drawing/2014/main" id="{FD10F2BA-BCEB-1E45-A153-41F3BF8AE3A1}"/>
              </a:ext>
            </a:extLst>
          </p:cNvPr>
          <p:cNvSpPr/>
          <p:nvPr userDrawn="1"/>
        </p:nvSpPr>
        <p:spPr>
          <a:xfrm>
            <a:off x="7661461" y="6589061"/>
            <a:ext cx="148253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b="0" i="0">
              <a:latin typeface="Arial (null)"/>
            </a:endParaRPr>
          </a:p>
        </p:txBody>
      </p:sp>
      <p:sp>
        <p:nvSpPr>
          <p:cNvPr id="10" name="Pladsholder til billede 8">
            <a:extLst>
              <a:ext uri="{FF2B5EF4-FFF2-40B4-BE49-F238E27FC236}">
                <a16:creationId xmlns:a16="http://schemas.microsoft.com/office/drawing/2014/main" id="{91B3EAB5-9D2D-3045-BA9C-757CE99CFBFC}"/>
              </a:ext>
            </a:extLst>
          </p:cNvPr>
          <p:cNvSpPr>
            <a:spLocks noGrp="1"/>
          </p:cNvSpPr>
          <p:nvPr>
            <p:ph type="pic" sz="quarter" idx="12"/>
          </p:nvPr>
        </p:nvSpPr>
        <p:spPr>
          <a:xfrm>
            <a:off x="4276165" y="363538"/>
            <a:ext cx="4356847" cy="5809129"/>
          </a:xfrm>
          <a:prstGeom prst="ellipse">
            <a:avLst/>
          </a:prstGeom>
        </p:spPr>
        <p:txBody>
          <a:bodyPr/>
          <a:lstStyle>
            <a:lvl1pPr>
              <a:defRPr b="0" i="0">
                <a:latin typeface="Arial (null)"/>
              </a:defRPr>
            </a:lvl1pPr>
          </a:lstStyle>
          <a:p>
            <a:r>
              <a:rPr lang="da-DK"/>
              <a:t>Træk billede til pladsholder, eller klik på symbol for at tilføje</a:t>
            </a:r>
          </a:p>
        </p:txBody>
      </p:sp>
    </p:spTree>
    <p:extLst>
      <p:ext uri="{BB962C8B-B14F-4D97-AF65-F5344CB8AC3E}">
        <p14:creationId xmlns:p14="http://schemas.microsoft.com/office/powerpoint/2010/main" val="2418684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9BB28F64-7411-4371-9365-746B35C563E0}" type="datetimeFigureOut">
              <a:rPr lang="da-DK" smtClean="0"/>
              <a:pPr/>
              <a:t>23-03-2026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71417C08-632C-4483-A16E-E8B752E6B29D}" type="slidenum">
              <a:rPr lang="da-DK" smtClean="0"/>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typografi i masteren</a:t>
            </a:r>
          </a:p>
        </p:txBody>
      </p:sp>
      <p:sp>
        <p:nvSpPr>
          <p:cNvPr id="4" name="Pladsholder til dato 3"/>
          <p:cNvSpPr>
            <a:spLocks noGrp="1"/>
          </p:cNvSpPr>
          <p:nvPr>
            <p:ph type="dt" sz="half" idx="10"/>
          </p:nvPr>
        </p:nvSpPr>
        <p:spPr/>
        <p:txBody>
          <a:bodyPr/>
          <a:lstStyle/>
          <a:p>
            <a:fld id="{9BB28F64-7411-4371-9365-746B35C563E0}" type="datetimeFigureOut">
              <a:rPr lang="da-DK" smtClean="0"/>
              <a:pPr/>
              <a:t>23-03-2026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71417C08-632C-4483-A16E-E8B752E6B29D}" type="slidenum">
              <a:rPr lang="da-DK" smtClean="0"/>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9BB28F64-7411-4371-9365-746B35C563E0}" type="datetimeFigureOut">
              <a:rPr lang="da-DK" smtClean="0"/>
              <a:pPr/>
              <a:t>23-03-2026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71417C08-632C-4483-A16E-E8B752E6B29D}" type="slidenum">
              <a:rPr lang="da-DK" smtClean="0"/>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9BB28F64-7411-4371-9365-746B35C563E0}" type="datetimeFigureOut">
              <a:rPr lang="da-DK" smtClean="0"/>
              <a:pPr/>
              <a:t>23-03-2026</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71417C08-632C-4483-A16E-E8B752E6B29D}" type="slidenum">
              <a:rPr lang="da-DK" smtClean="0"/>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dato 2"/>
          <p:cNvSpPr>
            <a:spLocks noGrp="1"/>
          </p:cNvSpPr>
          <p:nvPr>
            <p:ph type="dt" sz="half" idx="10"/>
          </p:nvPr>
        </p:nvSpPr>
        <p:spPr/>
        <p:txBody>
          <a:bodyPr/>
          <a:lstStyle/>
          <a:p>
            <a:fld id="{9BB28F64-7411-4371-9365-746B35C563E0}" type="datetimeFigureOut">
              <a:rPr lang="da-DK" smtClean="0"/>
              <a:pPr/>
              <a:t>23-03-2026</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71417C08-632C-4483-A16E-E8B752E6B29D}"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9BB28F64-7411-4371-9365-746B35C563E0}" type="datetimeFigureOut">
              <a:rPr lang="da-DK" smtClean="0"/>
              <a:pPr/>
              <a:t>23-03-2026</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71417C08-632C-4483-A16E-E8B752E6B29D}"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titeltypografi i masteren</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Pladsholder til dato 4"/>
          <p:cNvSpPr>
            <a:spLocks noGrp="1"/>
          </p:cNvSpPr>
          <p:nvPr>
            <p:ph type="dt" sz="half" idx="10"/>
          </p:nvPr>
        </p:nvSpPr>
        <p:spPr/>
        <p:txBody>
          <a:bodyPr/>
          <a:lstStyle/>
          <a:p>
            <a:fld id="{9BB28F64-7411-4371-9365-746B35C563E0}" type="datetimeFigureOut">
              <a:rPr lang="da-DK" smtClean="0"/>
              <a:pPr/>
              <a:t>23-03-2026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71417C08-632C-4483-A16E-E8B752E6B29D}" type="slidenum">
              <a:rPr lang="da-DK" smtClean="0"/>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Pladsholder til dato 4"/>
          <p:cNvSpPr>
            <a:spLocks noGrp="1"/>
          </p:cNvSpPr>
          <p:nvPr>
            <p:ph type="dt" sz="half" idx="10"/>
          </p:nvPr>
        </p:nvSpPr>
        <p:spPr/>
        <p:txBody>
          <a:bodyPr/>
          <a:lstStyle/>
          <a:p>
            <a:fld id="{9BB28F64-7411-4371-9365-746B35C563E0}" type="datetimeFigureOut">
              <a:rPr lang="da-DK" smtClean="0"/>
              <a:pPr/>
              <a:t>23-03-2026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71417C08-632C-4483-A16E-E8B752E6B29D}" type="slidenum">
              <a:rPr lang="da-DK" smtClean="0"/>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titeltypografi i masteren</a:t>
            </a:r>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B28F64-7411-4371-9365-746B35C563E0}" type="datetimeFigureOut">
              <a:rPr lang="da-DK" smtClean="0"/>
              <a:pPr/>
              <a:t>23-03-2026</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417C08-632C-4483-A16E-E8B752E6B29D}"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hyperlink" Target="https://fki.dk/" TargetMode="External"/><Relationship Id="rId18" Type="http://schemas.openxmlformats.org/officeDocument/2006/relationships/image" Target="../media/image25.png"/><Relationship Id="rId26" Type="http://schemas.openxmlformats.org/officeDocument/2006/relationships/image" Target="../media/image29.png"/><Relationship Id="rId39" Type="http://schemas.openxmlformats.org/officeDocument/2006/relationships/hyperlink" Target="https://www.peterfalck.dk/" TargetMode="External"/><Relationship Id="rId21" Type="http://schemas.openxmlformats.org/officeDocument/2006/relationships/hyperlink" Target="http://home.dk/assens" TargetMode="External"/><Relationship Id="rId34" Type="http://schemas.openxmlformats.org/officeDocument/2006/relationships/image" Target="../media/image33.png"/><Relationship Id="rId42" Type="http://schemas.openxmlformats.org/officeDocument/2006/relationships/image" Target="../media/image37.png"/><Relationship Id="rId47" Type="http://schemas.openxmlformats.org/officeDocument/2006/relationships/hyperlink" Target="https://bryggeriet-vestfyen.dk/" TargetMode="External"/><Relationship Id="rId50" Type="http://schemas.openxmlformats.org/officeDocument/2006/relationships/image" Target="../media/image42.png"/><Relationship Id="rId55" Type="http://schemas.openxmlformats.org/officeDocument/2006/relationships/image" Target="../media/image47.png"/><Relationship Id="rId7" Type="http://schemas.openxmlformats.org/officeDocument/2006/relationships/hyperlink" Target="https://www.edc.dk/ejendomsmaegler/haarby-broby/" TargetMode="External"/><Relationship Id="rId2" Type="http://schemas.openxmlformats.org/officeDocument/2006/relationships/notesSlide" Target="../notesSlides/notesSlide10.xml"/><Relationship Id="rId16" Type="http://schemas.openxmlformats.org/officeDocument/2006/relationships/image" Target="../media/image24.png"/><Relationship Id="rId29" Type="http://schemas.openxmlformats.org/officeDocument/2006/relationships/hyperlink" Target="http://incentro.dk/" TargetMode="External"/><Relationship Id="rId11" Type="http://schemas.openxmlformats.org/officeDocument/2006/relationships/hyperlink" Target="https://www.energifyn.dk/privat" TargetMode="External"/><Relationship Id="rId24" Type="http://schemas.openxmlformats.org/officeDocument/2006/relationships/image" Target="../media/image28.png"/><Relationship Id="rId32" Type="http://schemas.openxmlformats.org/officeDocument/2006/relationships/image" Target="../media/image32.jpeg"/><Relationship Id="rId37" Type="http://schemas.openxmlformats.org/officeDocument/2006/relationships/hyperlink" Target="http://www.oles-olie.dk/" TargetMode="External"/><Relationship Id="rId40" Type="http://schemas.openxmlformats.org/officeDocument/2006/relationships/image" Target="../media/image36.png"/><Relationship Id="rId45" Type="http://schemas.openxmlformats.org/officeDocument/2006/relationships/hyperlink" Target="https://www.facebook.com/pages/category/Supermarket/SuperBrugsen-Assens-1569001793365657/" TargetMode="External"/><Relationship Id="rId53" Type="http://schemas.openxmlformats.org/officeDocument/2006/relationships/image" Target="../media/image45.png"/><Relationship Id="rId58" Type="http://schemas.openxmlformats.org/officeDocument/2006/relationships/image" Target="../media/image50.png"/><Relationship Id="rId5" Type="http://schemas.openxmlformats.org/officeDocument/2006/relationships/image" Target="../media/image18.png"/><Relationship Id="rId61" Type="http://schemas.openxmlformats.org/officeDocument/2006/relationships/image" Target="../media/image53.png"/><Relationship Id="rId19" Type="http://schemas.openxmlformats.org/officeDocument/2006/relationships/hyperlink" Target="https://juel-jensen.dk/" TargetMode="External"/><Relationship Id="rId14" Type="http://schemas.openxmlformats.org/officeDocument/2006/relationships/image" Target="../media/image23.png"/><Relationship Id="rId22" Type="http://schemas.openxmlformats.org/officeDocument/2006/relationships/image" Target="../media/image27.png"/><Relationship Id="rId27" Type="http://schemas.openxmlformats.org/officeDocument/2006/relationships/hyperlink" Target="http://www.ibf.dk/da" TargetMode="External"/><Relationship Id="rId30" Type="http://schemas.openxmlformats.org/officeDocument/2006/relationships/image" Target="../media/image31.jpeg"/><Relationship Id="rId35" Type="http://schemas.openxmlformats.org/officeDocument/2006/relationships/hyperlink" Target="https://www.vestfynsgolfklub.dk/wp-content/uploads/2021/04/mbntech_sponsorbold.png" TargetMode="External"/><Relationship Id="rId43" Type="http://schemas.openxmlformats.org/officeDocument/2006/relationships/hyperlink" Target="https://www.spks.dk/" TargetMode="External"/><Relationship Id="rId48" Type="http://schemas.openxmlformats.org/officeDocument/2006/relationships/image" Target="../media/image40.png"/><Relationship Id="rId56" Type="http://schemas.openxmlformats.org/officeDocument/2006/relationships/image" Target="../media/image48.png"/><Relationship Id="rId8" Type="http://schemas.openxmlformats.org/officeDocument/2006/relationships/image" Target="../media/image20.png"/><Relationship Id="rId51" Type="http://schemas.openxmlformats.org/officeDocument/2006/relationships/image" Target="../media/image43.png"/><Relationship Id="rId3" Type="http://schemas.openxmlformats.org/officeDocument/2006/relationships/image" Target="../media/image5.png"/><Relationship Id="rId12" Type="http://schemas.openxmlformats.org/officeDocument/2006/relationships/image" Target="../media/image22.png"/><Relationship Id="rId17" Type="http://schemas.openxmlformats.org/officeDocument/2006/relationships/hyperlink" Target="https://www.fynskebank.dk/" TargetMode="External"/><Relationship Id="rId25" Type="http://schemas.openxmlformats.org/officeDocument/2006/relationships/hyperlink" Target="https://h&#248;jrupsbad-energi.dk/" TargetMode="External"/><Relationship Id="rId33" Type="http://schemas.openxmlformats.org/officeDocument/2006/relationships/hyperlink" Target="https://www.kiro-assens.dk/" TargetMode="External"/><Relationship Id="rId38" Type="http://schemas.openxmlformats.org/officeDocument/2006/relationships/image" Target="../media/image35.png"/><Relationship Id="rId46" Type="http://schemas.openxmlformats.org/officeDocument/2006/relationships/image" Target="../media/image39.png"/><Relationship Id="rId59" Type="http://schemas.openxmlformats.org/officeDocument/2006/relationships/image" Target="../media/image51.png"/><Relationship Id="rId20" Type="http://schemas.openxmlformats.org/officeDocument/2006/relationships/image" Target="../media/image26.png"/><Relationship Id="rId41" Type="http://schemas.openxmlformats.org/officeDocument/2006/relationships/hyperlink" Target="https://www.vestfynsgolfklub.dk/wp-content/uploads/2020/08/selmervin_sponsorbold.png" TargetMode="External"/><Relationship Id="rId54" Type="http://schemas.openxmlformats.org/officeDocument/2006/relationships/image" Target="../media/image46.jpeg"/><Relationship Id="rId1" Type="http://schemas.openxmlformats.org/officeDocument/2006/relationships/slideLayout" Target="../slideLayouts/slideLayout1.xml"/><Relationship Id="rId6" Type="http://schemas.openxmlformats.org/officeDocument/2006/relationships/image" Target="../media/image19.jpeg"/><Relationship Id="rId15" Type="http://schemas.openxmlformats.org/officeDocument/2006/relationships/hyperlink" Target="http://www.caseih-fyn.dk/" TargetMode="External"/><Relationship Id="rId23" Type="http://schemas.openxmlformats.org/officeDocument/2006/relationships/hyperlink" Target="https://www.hotelaarupkro.dk/" TargetMode="External"/><Relationship Id="rId28" Type="http://schemas.openxmlformats.org/officeDocument/2006/relationships/image" Target="../media/image30.png"/><Relationship Id="rId36" Type="http://schemas.openxmlformats.org/officeDocument/2006/relationships/image" Target="../media/image34.png"/><Relationship Id="rId49" Type="http://schemas.openxmlformats.org/officeDocument/2006/relationships/image" Target="../media/image41.png"/><Relationship Id="rId57" Type="http://schemas.openxmlformats.org/officeDocument/2006/relationships/image" Target="../media/image49.png"/><Relationship Id="rId10" Type="http://schemas.openxmlformats.org/officeDocument/2006/relationships/image" Target="../media/image21.png"/><Relationship Id="rId31" Type="http://schemas.openxmlformats.org/officeDocument/2006/relationships/hyperlink" Target="https://www.lextonlinks.com/" TargetMode="External"/><Relationship Id="rId44" Type="http://schemas.openxmlformats.org/officeDocument/2006/relationships/image" Target="../media/image38.png"/><Relationship Id="rId52" Type="http://schemas.openxmlformats.org/officeDocument/2006/relationships/image" Target="../media/image44.jpeg"/><Relationship Id="rId60" Type="http://schemas.openxmlformats.org/officeDocument/2006/relationships/image" Target="../media/image52.png"/><Relationship Id="rId4" Type="http://schemas.openxmlformats.org/officeDocument/2006/relationships/hyperlink" Target="https://www.dintojmand.dk/" TargetMode="External"/><Relationship Id="rId9" Type="http://schemas.openxmlformats.org/officeDocument/2006/relationships/hyperlink" Target="https://www.eldoradoweb.d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2.jpg"/><Relationship Id="rId5" Type="http://schemas.openxmlformats.org/officeDocument/2006/relationships/image" Target="../media/image11.jpg"/><Relationship Id="rId10" Type="http://schemas.openxmlformats.org/officeDocument/2006/relationships/image" Target="../media/image16.jpeg"/><Relationship Id="rId4" Type="http://schemas.openxmlformats.org/officeDocument/2006/relationships/image" Target="../media/image10.jp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0"/>
            <a:ext cx="9144000" cy="6858000"/>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kstboks 7"/>
          <p:cNvSpPr txBox="1"/>
          <p:nvPr/>
        </p:nvSpPr>
        <p:spPr>
          <a:xfrm>
            <a:off x="2411760" y="5877272"/>
            <a:ext cx="4536504" cy="369332"/>
          </a:xfrm>
          <a:prstGeom prst="rect">
            <a:avLst/>
          </a:prstGeom>
          <a:noFill/>
        </p:spPr>
        <p:txBody>
          <a:bodyPr wrap="square" rtlCol="0">
            <a:spAutoFit/>
          </a:bodyPr>
          <a:lstStyle/>
          <a:p>
            <a:pPr algn="ctr"/>
            <a:r>
              <a:rPr lang="da-DK" i="1" dirty="0">
                <a:solidFill>
                  <a:schemeClr val="bg1"/>
                </a:solidFill>
              </a:rPr>
              <a:t>- En af Fyns smukkeste baner!</a:t>
            </a:r>
          </a:p>
        </p:txBody>
      </p:sp>
      <p:pic>
        <p:nvPicPr>
          <p:cNvPr id="3" name="Billede 2">
            <a:extLst>
              <a:ext uri="{FF2B5EF4-FFF2-40B4-BE49-F238E27FC236}">
                <a16:creationId xmlns:a16="http://schemas.microsoft.com/office/drawing/2014/main" id="{0A2D9D00-0B17-4467-A1E6-09E1801578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3365" y="955151"/>
            <a:ext cx="5472609" cy="51250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0"/>
            <a:ext cx="9144000" cy="404664"/>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Sponsor i Vestfyns Golfklub 2025</a:t>
            </a:r>
          </a:p>
        </p:txBody>
      </p:sp>
      <p:sp>
        <p:nvSpPr>
          <p:cNvPr id="5" name="Rektangel 4"/>
          <p:cNvSpPr/>
          <p:nvPr/>
        </p:nvSpPr>
        <p:spPr>
          <a:xfrm>
            <a:off x="0" y="6021288"/>
            <a:ext cx="9144000" cy="836712"/>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boks 9"/>
          <p:cNvSpPr txBox="1"/>
          <p:nvPr/>
        </p:nvSpPr>
        <p:spPr>
          <a:xfrm>
            <a:off x="6372200" y="4437112"/>
            <a:ext cx="2160240" cy="646331"/>
          </a:xfrm>
          <a:prstGeom prst="rect">
            <a:avLst/>
          </a:prstGeom>
          <a:noFill/>
        </p:spPr>
        <p:txBody>
          <a:bodyPr wrap="square" rtlCol="0">
            <a:spAutoFit/>
          </a:bodyPr>
          <a:lstStyle/>
          <a:p>
            <a:r>
              <a:rPr lang="da-DK" b="1" dirty="0">
                <a:solidFill>
                  <a:schemeClr val="bg1"/>
                </a:solidFill>
              </a:rPr>
              <a:t>”Vestfyns Golfklub – altid et besøg værd”</a:t>
            </a:r>
          </a:p>
        </p:txBody>
      </p:sp>
      <p:sp>
        <p:nvSpPr>
          <p:cNvPr id="15" name="Tekstboks 14"/>
          <p:cNvSpPr txBox="1"/>
          <p:nvPr/>
        </p:nvSpPr>
        <p:spPr>
          <a:xfrm>
            <a:off x="2123728" y="6021288"/>
            <a:ext cx="4536504" cy="369332"/>
          </a:xfrm>
          <a:prstGeom prst="rect">
            <a:avLst/>
          </a:prstGeom>
          <a:noFill/>
        </p:spPr>
        <p:txBody>
          <a:bodyPr wrap="square" rtlCol="0">
            <a:spAutoFit/>
          </a:bodyPr>
          <a:lstStyle/>
          <a:p>
            <a:r>
              <a:rPr lang="da-DK" i="1" dirty="0">
                <a:solidFill>
                  <a:schemeClr val="bg1"/>
                </a:solidFill>
              </a:rPr>
              <a:t>- En af Fyns smukkeste baner!</a:t>
            </a:r>
          </a:p>
        </p:txBody>
      </p:sp>
      <p:pic>
        <p:nvPicPr>
          <p:cNvPr id="13" name="Billede 12" descr="Et billede, der indeholder spil, golf, sport, sidder&#10;&#10;Automatisk genereret beskrivelse">
            <a:extLst>
              <a:ext uri="{FF2B5EF4-FFF2-40B4-BE49-F238E27FC236}">
                <a16:creationId xmlns:a16="http://schemas.microsoft.com/office/drawing/2014/main" id="{C2815B16-FE66-4EB4-94C9-692382E693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864" y="5587588"/>
            <a:ext cx="1080000" cy="1011414"/>
          </a:xfrm>
          <a:prstGeom prst="rect">
            <a:avLst/>
          </a:prstGeom>
        </p:spPr>
      </p:pic>
      <p:pic>
        <p:nvPicPr>
          <p:cNvPr id="9220" name="Picture 4">
            <a:hlinkClick r:id="rId4"/>
            <a:extLst>
              <a:ext uri="{FF2B5EF4-FFF2-40B4-BE49-F238E27FC236}">
                <a16:creationId xmlns:a16="http://schemas.microsoft.com/office/drawing/2014/main" id="{BF7ACDC7-3041-4366-8F51-7F9EE525C56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98062" y="992777"/>
            <a:ext cx="151703" cy="142095"/>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a:extLst>
              <a:ext uri="{FF2B5EF4-FFF2-40B4-BE49-F238E27FC236}">
                <a16:creationId xmlns:a16="http://schemas.microsoft.com/office/drawing/2014/main" id="{1193CFC9-BA62-402E-BCF4-82EE24C862F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78328" y="1511124"/>
            <a:ext cx="1044262" cy="978126"/>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a:hlinkClick r:id="rId7"/>
            <a:extLst>
              <a:ext uri="{FF2B5EF4-FFF2-40B4-BE49-F238E27FC236}">
                <a16:creationId xmlns:a16="http://schemas.microsoft.com/office/drawing/2014/main" id="{7F3612DC-8507-4049-AA2B-6BD6E8389F5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08132" y="2590191"/>
            <a:ext cx="1013705" cy="949504"/>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a:hlinkClick r:id="rId9"/>
            <a:extLst>
              <a:ext uri="{FF2B5EF4-FFF2-40B4-BE49-F238E27FC236}">
                <a16:creationId xmlns:a16="http://schemas.microsoft.com/office/drawing/2014/main" id="{A7E26F33-C75F-4204-869D-4D51D0BEBD7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22590" y="476521"/>
            <a:ext cx="866359" cy="811490"/>
          </a:xfrm>
          <a:prstGeom prst="rect">
            <a:avLst/>
          </a:prstGeom>
          <a:noFill/>
          <a:extLst>
            <a:ext uri="{909E8E84-426E-40DD-AFC4-6F175D3DCCD1}">
              <a14:hiddenFill xmlns:a14="http://schemas.microsoft.com/office/drawing/2010/main">
                <a:solidFill>
                  <a:srgbClr val="FFFFFF"/>
                </a:solidFill>
              </a14:hiddenFill>
            </a:ext>
          </a:extLst>
        </p:spPr>
      </p:pic>
      <p:pic>
        <p:nvPicPr>
          <p:cNvPr id="9225" name="Picture 9">
            <a:hlinkClick r:id="rId11"/>
            <a:extLst>
              <a:ext uri="{FF2B5EF4-FFF2-40B4-BE49-F238E27FC236}">
                <a16:creationId xmlns:a16="http://schemas.microsoft.com/office/drawing/2014/main" id="{47252575-EF14-4965-9A7B-EBB31B7F93E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05809" y="3766661"/>
            <a:ext cx="1098584" cy="1029007"/>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a:hlinkClick r:id="rId13"/>
            <a:extLst>
              <a:ext uri="{FF2B5EF4-FFF2-40B4-BE49-F238E27FC236}">
                <a16:creationId xmlns:a16="http://schemas.microsoft.com/office/drawing/2014/main" id="{C7E2ABD3-FC84-4BB1-89CB-188E8963DBDB}"/>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84506" y="1504182"/>
            <a:ext cx="1028531" cy="963391"/>
          </a:xfrm>
          <a:prstGeom prst="rect">
            <a:avLst/>
          </a:prstGeom>
          <a:noFill/>
          <a:extLst>
            <a:ext uri="{909E8E84-426E-40DD-AFC4-6F175D3DCCD1}">
              <a14:hiddenFill xmlns:a14="http://schemas.microsoft.com/office/drawing/2010/main">
                <a:solidFill>
                  <a:srgbClr val="FFFFFF"/>
                </a:solidFill>
              </a14:hiddenFill>
            </a:ext>
          </a:extLst>
        </p:spPr>
      </p:pic>
      <p:pic>
        <p:nvPicPr>
          <p:cNvPr id="9227" name="Picture 11">
            <a:hlinkClick r:id="rId15"/>
            <a:extLst>
              <a:ext uri="{FF2B5EF4-FFF2-40B4-BE49-F238E27FC236}">
                <a16:creationId xmlns:a16="http://schemas.microsoft.com/office/drawing/2014/main" id="{914D23B9-7CAF-4570-BE2D-0B00155B5DFE}"/>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33079" y="1414419"/>
            <a:ext cx="1015788" cy="951455"/>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a:hlinkClick r:id="rId17"/>
            <a:extLst>
              <a:ext uri="{FF2B5EF4-FFF2-40B4-BE49-F238E27FC236}">
                <a16:creationId xmlns:a16="http://schemas.microsoft.com/office/drawing/2014/main" id="{A4C2538E-F0C6-4BAE-91C5-F3AFE9DAFEE5}"/>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186977" y="467296"/>
            <a:ext cx="922010" cy="863616"/>
          </a:xfrm>
          <a:prstGeom prst="rect">
            <a:avLst/>
          </a:prstGeom>
          <a:noFill/>
          <a:extLst>
            <a:ext uri="{909E8E84-426E-40DD-AFC4-6F175D3DCCD1}">
              <a14:hiddenFill xmlns:a14="http://schemas.microsoft.com/office/drawing/2010/main">
                <a:solidFill>
                  <a:srgbClr val="FFFFFF"/>
                </a:solidFill>
              </a14:hiddenFill>
            </a:ext>
          </a:extLst>
        </p:spPr>
      </p:pic>
      <p:pic>
        <p:nvPicPr>
          <p:cNvPr id="9231" name="Picture 15">
            <a:hlinkClick r:id="rId19"/>
            <a:extLst>
              <a:ext uri="{FF2B5EF4-FFF2-40B4-BE49-F238E27FC236}">
                <a16:creationId xmlns:a16="http://schemas.microsoft.com/office/drawing/2014/main" id="{3A2A49C6-4916-4016-9E0F-0B2253FED9A3}"/>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071284" y="2574754"/>
            <a:ext cx="1013704" cy="949503"/>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a:hlinkClick r:id="rId21"/>
            <a:extLst>
              <a:ext uri="{FF2B5EF4-FFF2-40B4-BE49-F238E27FC236}">
                <a16:creationId xmlns:a16="http://schemas.microsoft.com/office/drawing/2014/main" id="{93E8472D-CCF8-4CFC-B4AB-702860DF5546}"/>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9948" y="1475190"/>
            <a:ext cx="1017552" cy="953107"/>
          </a:xfrm>
          <a:prstGeom prst="rect">
            <a:avLst/>
          </a:prstGeom>
          <a:noFill/>
          <a:extLst>
            <a:ext uri="{909E8E84-426E-40DD-AFC4-6F175D3DCCD1}">
              <a14:hiddenFill xmlns:a14="http://schemas.microsoft.com/office/drawing/2010/main">
                <a:solidFill>
                  <a:srgbClr val="FFFFFF"/>
                </a:solidFill>
              </a14:hiddenFill>
            </a:ext>
          </a:extLst>
        </p:spPr>
      </p:pic>
      <p:pic>
        <p:nvPicPr>
          <p:cNvPr id="9233" name="Picture 17">
            <a:hlinkClick r:id="rId23"/>
            <a:extLst>
              <a:ext uri="{FF2B5EF4-FFF2-40B4-BE49-F238E27FC236}">
                <a16:creationId xmlns:a16="http://schemas.microsoft.com/office/drawing/2014/main" id="{53D67BA4-E87E-4B25-982B-F915663AB4D0}"/>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121397" y="463881"/>
            <a:ext cx="983710" cy="921409"/>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a:hlinkClick r:id="rId25"/>
            <a:extLst>
              <a:ext uri="{FF2B5EF4-FFF2-40B4-BE49-F238E27FC236}">
                <a16:creationId xmlns:a16="http://schemas.microsoft.com/office/drawing/2014/main" id="{3938FEDC-1570-4BEB-8088-98B3D9C21BDC}"/>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4175" y="2512088"/>
            <a:ext cx="1090061" cy="1021024"/>
          </a:xfrm>
          <a:prstGeom prst="rect">
            <a:avLst/>
          </a:prstGeom>
          <a:noFill/>
          <a:extLst>
            <a:ext uri="{909E8E84-426E-40DD-AFC4-6F175D3DCCD1}">
              <a14:hiddenFill xmlns:a14="http://schemas.microsoft.com/office/drawing/2010/main">
                <a:solidFill>
                  <a:srgbClr val="FFFFFF"/>
                </a:solidFill>
              </a14:hiddenFill>
            </a:ext>
          </a:extLst>
        </p:spPr>
      </p:pic>
      <p:pic>
        <p:nvPicPr>
          <p:cNvPr id="9235" name="Picture 19">
            <a:hlinkClick r:id="rId27"/>
            <a:extLst>
              <a:ext uri="{FF2B5EF4-FFF2-40B4-BE49-F238E27FC236}">
                <a16:creationId xmlns:a16="http://schemas.microsoft.com/office/drawing/2014/main" id="{28B62ABA-0F64-4D18-BDC5-93E28C5099DB}"/>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148215" y="1553357"/>
            <a:ext cx="934180" cy="875015"/>
          </a:xfrm>
          <a:prstGeom prst="rect">
            <a:avLst/>
          </a:prstGeom>
          <a:noFill/>
          <a:extLst>
            <a:ext uri="{909E8E84-426E-40DD-AFC4-6F175D3DCCD1}">
              <a14:hiddenFill xmlns:a14="http://schemas.microsoft.com/office/drawing/2010/main">
                <a:solidFill>
                  <a:srgbClr val="FFFFFF"/>
                </a:solidFill>
              </a14:hiddenFill>
            </a:ext>
          </a:extLst>
        </p:spPr>
      </p:pic>
      <p:pic>
        <p:nvPicPr>
          <p:cNvPr id="9236" name="Picture 20">
            <a:hlinkClick r:id="rId29"/>
            <a:extLst>
              <a:ext uri="{FF2B5EF4-FFF2-40B4-BE49-F238E27FC236}">
                <a16:creationId xmlns:a16="http://schemas.microsoft.com/office/drawing/2014/main" id="{F605FFB3-EA13-4D75-A565-B4A7AFD75E33}"/>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2161193" y="456399"/>
            <a:ext cx="992126" cy="929291"/>
          </a:xfrm>
          <a:prstGeom prst="rect">
            <a:avLst/>
          </a:prstGeom>
          <a:noFill/>
          <a:extLst>
            <a:ext uri="{909E8E84-426E-40DD-AFC4-6F175D3DCCD1}">
              <a14:hiddenFill xmlns:a14="http://schemas.microsoft.com/office/drawing/2010/main">
                <a:solidFill>
                  <a:srgbClr val="FFFFFF"/>
                </a:solidFill>
              </a14:hiddenFill>
            </a:ext>
          </a:extLst>
        </p:spPr>
      </p:pic>
      <p:pic>
        <p:nvPicPr>
          <p:cNvPr id="9237" name="Picture 21">
            <a:hlinkClick r:id="rId31"/>
            <a:extLst>
              <a:ext uri="{FF2B5EF4-FFF2-40B4-BE49-F238E27FC236}">
                <a16:creationId xmlns:a16="http://schemas.microsoft.com/office/drawing/2014/main" id="{90823621-2E5F-4716-9291-BB7DDEF4F51B}"/>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5964901" y="2535066"/>
            <a:ext cx="1151012" cy="1078115"/>
          </a:xfrm>
          <a:prstGeom prst="rect">
            <a:avLst/>
          </a:prstGeom>
          <a:noFill/>
          <a:extLst>
            <a:ext uri="{909E8E84-426E-40DD-AFC4-6F175D3DCCD1}">
              <a14:hiddenFill xmlns:a14="http://schemas.microsoft.com/office/drawing/2010/main">
                <a:solidFill>
                  <a:srgbClr val="FFFFFF"/>
                </a:solidFill>
              </a14:hiddenFill>
            </a:ext>
          </a:extLst>
        </p:spPr>
      </p:pic>
      <p:pic>
        <p:nvPicPr>
          <p:cNvPr id="9239" name="Picture 23">
            <a:hlinkClick r:id="rId33"/>
            <a:extLst>
              <a:ext uri="{FF2B5EF4-FFF2-40B4-BE49-F238E27FC236}">
                <a16:creationId xmlns:a16="http://schemas.microsoft.com/office/drawing/2014/main" id="{9FADFC80-AA3E-46F2-8309-33E12312E573}"/>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2057491" y="2581015"/>
            <a:ext cx="1093997" cy="1024710"/>
          </a:xfrm>
          <a:prstGeom prst="rect">
            <a:avLst/>
          </a:prstGeom>
          <a:noFill/>
          <a:extLst>
            <a:ext uri="{909E8E84-426E-40DD-AFC4-6F175D3DCCD1}">
              <a14:hiddenFill xmlns:a14="http://schemas.microsoft.com/office/drawing/2010/main">
                <a:solidFill>
                  <a:srgbClr val="FFFFFF"/>
                </a:solidFill>
              </a14:hiddenFill>
            </a:ext>
          </a:extLst>
        </p:spPr>
      </p:pic>
      <p:pic>
        <p:nvPicPr>
          <p:cNvPr id="9240" name="Picture 24">
            <a:hlinkClick r:id="rId35"/>
            <a:extLst>
              <a:ext uri="{FF2B5EF4-FFF2-40B4-BE49-F238E27FC236}">
                <a16:creationId xmlns:a16="http://schemas.microsoft.com/office/drawing/2014/main" id="{8E8437C3-2BAB-4420-BF6F-E834EA998332}"/>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4061719" y="3753498"/>
            <a:ext cx="1146818" cy="1074187"/>
          </a:xfrm>
          <a:prstGeom prst="rect">
            <a:avLst/>
          </a:prstGeom>
          <a:noFill/>
          <a:extLst>
            <a:ext uri="{909E8E84-426E-40DD-AFC4-6F175D3DCCD1}">
              <a14:hiddenFill xmlns:a14="http://schemas.microsoft.com/office/drawing/2010/main">
                <a:solidFill>
                  <a:srgbClr val="FFFFFF"/>
                </a:solidFill>
              </a14:hiddenFill>
            </a:ext>
          </a:extLst>
        </p:spPr>
      </p:pic>
      <p:pic>
        <p:nvPicPr>
          <p:cNvPr id="9241" name="Picture 25">
            <a:hlinkClick r:id="rId37"/>
            <a:extLst>
              <a:ext uri="{FF2B5EF4-FFF2-40B4-BE49-F238E27FC236}">
                <a16:creationId xmlns:a16="http://schemas.microsoft.com/office/drawing/2014/main" id="{385E8238-7CB3-46F7-979A-FBFECE8E6BC5}"/>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6970656" y="3669510"/>
            <a:ext cx="1202304" cy="1126158"/>
          </a:xfrm>
          <a:prstGeom prst="rect">
            <a:avLst/>
          </a:prstGeom>
          <a:noFill/>
          <a:extLst>
            <a:ext uri="{909E8E84-426E-40DD-AFC4-6F175D3DCCD1}">
              <a14:hiddenFill xmlns:a14="http://schemas.microsoft.com/office/drawing/2010/main">
                <a:solidFill>
                  <a:srgbClr val="FFFFFF"/>
                </a:solidFill>
              </a14:hiddenFill>
            </a:ext>
          </a:extLst>
        </p:spPr>
      </p:pic>
      <p:pic>
        <p:nvPicPr>
          <p:cNvPr id="9242" name="Picture 26">
            <a:hlinkClick r:id="rId39"/>
            <a:extLst>
              <a:ext uri="{FF2B5EF4-FFF2-40B4-BE49-F238E27FC236}">
                <a16:creationId xmlns:a16="http://schemas.microsoft.com/office/drawing/2014/main" id="{FAA455FF-C747-459F-9894-A2E446B31119}"/>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974217" y="3670361"/>
            <a:ext cx="1225556" cy="1147937"/>
          </a:xfrm>
          <a:prstGeom prst="rect">
            <a:avLst/>
          </a:prstGeom>
          <a:noFill/>
          <a:extLst>
            <a:ext uri="{909E8E84-426E-40DD-AFC4-6F175D3DCCD1}">
              <a14:hiddenFill xmlns:a14="http://schemas.microsoft.com/office/drawing/2010/main">
                <a:solidFill>
                  <a:srgbClr val="FFFFFF"/>
                </a:solidFill>
              </a14:hiddenFill>
            </a:ext>
          </a:extLst>
        </p:spPr>
      </p:pic>
      <p:pic>
        <p:nvPicPr>
          <p:cNvPr id="9243" name="Picture 27">
            <a:hlinkClick r:id="rId41"/>
            <a:extLst>
              <a:ext uri="{FF2B5EF4-FFF2-40B4-BE49-F238E27FC236}">
                <a16:creationId xmlns:a16="http://schemas.microsoft.com/office/drawing/2014/main" id="{A86DE7E8-60BE-432B-B7AB-BFA1588AAF7D}"/>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8008993" y="453823"/>
            <a:ext cx="904657" cy="847362"/>
          </a:xfrm>
          <a:prstGeom prst="rect">
            <a:avLst/>
          </a:prstGeom>
          <a:noFill/>
          <a:extLst>
            <a:ext uri="{909E8E84-426E-40DD-AFC4-6F175D3DCCD1}">
              <a14:hiddenFill xmlns:a14="http://schemas.microsoft.com/office/drawing/2010/main">
                <a:solidFill>
                  <a:srgbClr val="FFFFFF"/>
                </a:solidFill>
              </a14:hiddenFill>
            </a:ext>
          </a:extLst>
        </p:spPr>
      </p:pic>
      <p:pic>
        <p:nvPicPr>
          <p:cNvPr id="9244" name="Picture 28">
            <a:hlinkClick r:id="rId43"/>
            <a:extLst>
              <a:ext uri="{FF2B5EF4-FFF2-40B4-BE49-F238E27FC236}">
                <a16:creationId xmlns:a16="http://schemas.microsoft.com/office/drawing/2014/main" id="{2767E662-89AC-4FFD-ADFC-9414F241877E}"/>
              </a:ext>
            </a:extLst>
          </p:cNvPr>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7037161" y="460427"/>
            <a:ext cx="902953" cy="845766"/>
          </a:xfrm>
          <a:prstGeom prst="rect">
            <a:avLst/>
          </a:prstGeom>
          <a:noFill/>
          <a:extLst>
            <a:ext uri="{909E8E84-426E-40DD-AFC4-6F175D3DCCD1}">
              <a14:hiddenFill xmlns:a14="http://schemas.microsoft.com/office/drawing/2010/main">
                <a:solidFill>
                  <a:srgbClr val="FFFFFF"/>
                </a:solidFill>
              </a14:hiddenFill>
            </a:ext>
          </a:extLst>
        </p:spPr>
      </p:pic>
      <p:pic>
        <p:nvPicPr>
          <p:cNvPr id="9245" name="Picture 29">
            <a:hlinkClick r:id="rId45"/>
            <a:extLst>
              <a:ext uri="{FF2B5EF4-FFF2-40B4-BE49-F238E27FC236}">
                <a16:creationId xmlns:a16="http://schemas.microsoft.com/office/drawing/2014/main" id="{5B0E3FF6-CB89-44C3-B272-6FFDDF21DF68}"/>
              </a:ext>
            </a:extLst>
          </p:cNvPr>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6067184" y="475574"/>
            <a:ext cx="902953" cy="845765"/>
          </a:xfrm>
          <a:prstGeom prst="rect">
            <a:avLst/>
          </a:prstGeom>
          <a:noFill/>
          <a:extLst>
            <a:ext uri="{909E8E84-426E-40DD-AFC4-6F175D3DCCD1}">
              <a14:hiddenFill xmlns:a14="http://schemas.microsoft.com/office/drawing/2010/main">
                <a:solidFill>
                  <a:srgbClr val="FFFFFF"/>
                </a:solidFill>
              </a14:hiddenFill>
            </a:ext>
          </a:extLst>
        </p:spPr>
      </p:pic>
      <p:pic>
        <p:nvPicPr>
          <p:cNvPr id="9247" name="Picture 31">
            <a:hlinkClick r:id="rId47"/>
            <a:extLst>
              <a:ext uri="{FF2B5EF4-FFF2-40B4-BE49-F238E27FC236}">
                <a16:creationId xmlns:a16="http://schemas.microsoft.com/office/drawing/2014/main" id="{506A47DD-8F8A-42D7-A353-05C01B30449E}"/>
              </a:ext>
            </a:extLst>
          </p:cNvP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6903895" y="2503623"/>
            <a:ext cx="1238134" cy="115971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a:extLst>
              <a:ext uri="{FF2B5EF4-FFF2-40B4-BE49-F238E27FC236}">
                <a16:creationId xmlns:a16="http://schemas.microsoft.com/office/drawing/2014/main" id="{A967D2C0-C764-34F0-2D87-68E71CDEE7FA}"/>
              </a:ext>
            </a:extLst>
          </p:cNvPr>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4108987" y="451249"/>
            <a:ext cx="893231" cy="83649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4E4C554B-CA7A-0F18-4AA6-2763D4300FA4}"/>
              </a:ext>
            </a:extLst>
          </p:cNvPr>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4028162" y="2544424"/>
            <a:ext cx="1151012" cy="107811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E3396291-003F-8BC4-0F28-20DFA61F6739}"/>
              </a:ext>
            </a:extLst>
          </p:cNvPr>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5023526" y="2596337"/>
            <a:ext cx="1054013" cy="987259"/>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a:extLst>
              <a:ext uri="{FF2B5EF4-FFF2-40B4-BE49-F238E27FC236}">
                <a16:creationId xmlns:a16="http://schemas.microsoft.com/office/drawing/2014/main" id="{529111E1-47CB-D1FD-68FE-C7EA452D56D2}"/>
              </a:ext>
            </a:extLst>
          </p:cNvPr>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5018259" y="3773646"/>
            <a:ext cx="1176286" cy="1101788"/>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a:extLst>
              <a:ext uri="{FF2B5EF4-FFF2-40B4-BE49-F238E27FC236}">
                <a16:creationId xmlns:a16="http://schemas.microsoft.com/office/drawing/2014/main" id="{E75A920C-59A2-8A0A-1EDC-5E51BC78ED1C}"/>
              </a:ext>
            </a:extLst>
          </p:cNvPr>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7923944" y="2549842"/>
            <a:ext cx="1134787" cy="1062709"/>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a:extLst>
              <a:ext uri="{FF2B5EF4-FFF2-40B4-BE49-F238E27FC236}">
                <a16:creationId xmlns:a16="http://schemas.microsoft.com/office/drawing/2014/main" id="{26129C21-A408-B92F-38F8-EDB413835358}"/>
              </a:ext>
            </a:extLst>
          </p:cNvPr>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2974999" y="1452261"/>
            <a:ext cx="1125731" cy="1054434"/>
          </a:xfrm>
          <a:prstGeom prst="rect">
            <a:avLst/>
          </a:prstGeom>
          <a:noFill/>
          <a:extLst>
            <a:ext uri="{909E8E84-426E-40DD-AFC4-6F175D3DCCD1}">
              <a14:hiddenFill xmlns:a14="http://schemas.microsoft.com/office/drawing/2010/main">
                <a:solidFill>
                  <a:srgbClr val="FFFFFF"/>
                </a:solidFill>
              </a14:hiddenFill>
            </a:ext>
          </a:extLst>
        </p:spPr>
      </p:pic>
      <p:pic>
        <p:nvPicPr>
          <p:cNvPr id="8208" name="Picture 16">
            <a:extLst>
              <a:ext uri="{FF2B5EF4-FFF2-40B4-BE49-F238E27FC236}">
                <a16:creationId xmlns:a16="http://schemas.microsoft.com/office/drawing/2014/main" id="{EC18DE0E-D1BD-6FCE-70A3-80F1CBE73FF1}"/>
              </a:ext>
            </a:extLst>
          </p:cNvPr>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6008230" y="1440796"/>
            <a:ext cx="1064355" cy="996946"/>
          </a:xfrm>
          <a:prstGeom prst="rect">
            <a:avLst/>
          </a:prstGeom>
          <a:noFill/>
          <a:extLst>
            <a:ext uri="{909E8E84-426E-40DD-AFC4-6F175D3DCCD1}">
              <a14:hiddenFill xmlns:a14="http://schemas.microsoft.com/office/drawing/2010/main">
                <a:solidFill>
                  <a:srgbClr val="FFFFFF"/>
                </a:solidFill>
              </a14:hiddenFill>
            </a:ext>
          </a:extLst>
        </p:spPr>
      </p:pic>
      <p:pic>
        <p:nvPicPr>
          <p:cNvPr id="16" name="Billede 15" descr="Et billede, der indeholder bold, golf, sportsudstyr, golfbold&#10;&#10;Automatisk genereret beskrivelse">
            <a:extLst>
              <a:ext uri="{FF2B5EF4-FFF2-40B4-BE49-F238E27FC236}">
                <a16:creationId xmlns:a16="http://schemas.microsoft.com/office/drawing/2014/main" id="{7B18FAB3-F1B1-7108-EE9D-215DE20D0F5A}"/>
              </a:ext>
            </a:extLst>
          </p:cNvPr>
          <p:cNvPicPr>
            <a:picLocks noChangeAspect="1"/>
          </p:cNvPicPr>
          <p:nvPr/>
        </p:nvPicPr>
        <p:blipFill>
          <a:blip r:embed="rId56" cstate="print">
            <a:extLst>
              <a:ext uri="{28A0092B-C50C-407E-A947-70E740481C1C}">
                <a14:useLocalDpi xmlns:a14="http://schemas.microsoft.com/office/drawing/2010/main" val="0"/>
              </a:ext>
            </a:extLst>
          </a:blip>
          <a:stretch>
            <a:fillRect/>
          </a:stretch>
        </p:blipFill>
        <p:spPr>
          <a:xfrm>
            <a:off x="5964901" y="3749779"/>
            <a:ext cx="1209177" cy="1132388"/>
          </a:xfrm>
          <a:prstGeom prst="rect">
            <a:avLst/>
          </a:prstGeom>
        </p:spPr>
      </p:pic>
      <p:pic>
        <p:nvPicPr>
          <p:cNvPr id="20" name="Billede 19" descr="Et billede, der indeholder bold, golf, sportsudstyr, golfbold&#10;&#10;Automatisk genereret beskrivelse">
            <a:extLst>
              <a:ext uri="{FF2B5EF4-FFF2-40B4-BE49-F238E27FC236}">
                <a16:creationId xmlns:a16="http://schemas.microsoft.com/office/drawing/2014/main" id="{CE31806C-BE8E-D434-7F1C-640DE9651519}"/>
              </a:ext>
            </a:extLst>
          </p:cNvPr>
          <p:cNvPicPr>
            <a:picLocks noChangeAspect="1"/>
          </p:cNvPicPr>
          <p:nvPr/>
        </p:nvPicPr>
        <p:blipFill>
          <a:blip r:embed="rId57" cstate="print">
            <a:extLst>
              <a:ext uri="{28A0092B-C50C-407E-A947-70E740481C1C}">
                <a14:useLocalDpi xmlns:a14="http://schemas.microsoft.com/office/drawing/2010/main" val="0"/>
              </a:ext>
            </a:extLst>
          </a:blip>
          <a:stretch>
            <a:fillRect/>
          </a:stretch>
        </p:blipFill>
        <p:spPr>
          <a:xfrm>
            <a:off x="3068214" y="3731604"/>
            <a:ext cx="1176502" cy="1101788"/>
          </a:xfrm>
          <a:prstGeom prst="rect">
            <a:avLst/>
          </a:prstGeom>
        </p:spPr>
      </p:pic>
      <p:pic>
        <p:nvPicPr>
          <p:cNvPr id="22" name="Billede 21" descr="Et billede, der indeholder bold, golf, sportsudstyr, golfbold&#10;&#10;Automatisk genereret beskrivelse">
            <a:extLst>
              <a:ext uri="{FF2B5EF4-FFF2-40B4-BE49-F238E27FC236}">
                <a16:creationId xmlns:a16="http://schemas.microsoft.com/office/drawing/2014/main" id="{7AB01F77-8EE8-F99F-DDBE-E5B106DF2505}"/>
              </a:ext>
            </a:extLst>
          </p:cNvPr>
          <p:cNvPicPr>
            <a:picLocks noChangeAspect="1"/>
          </p:cNvPicPr>
          <p:nvPr/>
        </p:nvPicPr>
        <p:blipFill>
          <a:blip r:embed="rId58" cstate="print">
            <a:extLst>
              <a:ext uri="{28A0092B-C50C-407E-A947-70E740481C1C}">
                <a14:useLocalDpi xmlns:a14="http://schemas.microsoft.com/office/drawing/2010/main" val="0"/>
              </a:ext>
            </a:extLst>
          </a:blip>
          <a:stretch>
            <a:fillRect/>
          </a:stretch>
        </p:blipFill>
        <p:spPr>
          <a:xfrm>
            <a:off x="-202773" y="3672989"/>
            <a:ext cx="1270464" cy="1189783"/>
          </a:xfrm>
          <a:prstGeom prst="rect">
            <a:avLst/>
          </a:prstGeom>
        </p:spPr>
      </p:pic>
      <p:pic>
        <p:nvPicPr>
          <p:cNvPr id="24" name="Billede 23" descr="Et billede, der indeholder bold, golf, sportsudstyr, golfbold&#10;&#10;Automatisk genereret beskrivelse">
            <a:extLst>
              <a:ext uri="{FF2B5EF4-FFF2-40B4-BE49-F238E27FC236}">
                <a16:creationId xmlns:a16="http://schemas.microsoft.com/office/drawing/2014/main" id="{BD2B7B28-7C31-C3AB-0C60-B02A9A18EDA0}"/>
              </a:ext>
            </a:extLst>
          </p:cNvPr>
          <p:cNvPicPr>
            <a:picLocks noChangeAspect="1"/>
          </p:cNvPicPr>
          <p:nvPr/>
        </p:nvPicPr>
        <p:blipFill>
          <a:blip r:embed="rId59" cstate="print">
            <a:extLst>
              <a:ext uri="{28A0092B-C50C-407E-A947-70E740481C1C}">
                <a14:useLocalDpi xmlns:a14="http://schemas.microsoft.com/office/drawing/2010/main" val="0"/>
              </a:ext>
            </a:extLst>
          </a:blip>
          <a:stretch>
            <a:fillRect/>
          </a:stretch>
        </p:blipFill>
        <p:spPr>
          <a:xfrm>
            <a:off x="21338" y="448408"/>
            <a:ext cx="1019036" cy="954322"/>
          </a:xfrm>
          <a:prstGeom prst="rect">
            <a:avLst/>
          </a:prstGeom>
        </p:spPr>
      </p:pic>
      <p:pic>
        <p:nvPicPr>
          <p:cNvPr id="26" name="Billede 25" descr="Et billede, der indeholder bold, sportsudstyr, golf, golfbold&#10;&#10;Automatisk genereret beskrivelse">
            <a:extLst>
              <a:ext uri="{FF2B5EF4-FFF2-40B4-BE49-F238E27FC236}">
                <a16:creationId xmlns:a16="http://schemas.microsoft.com/office/drawing/2014/main" id="{92D7C5F9-87F6-D2F6-D22C-631E9B442973}"/>
              </a:ext>
            </a:extLst>
          </p:cNvPr>
          <p:cNvPicPr>
            <a:picLocks noChangeAspect="1"/>
          </p:cNvPicPr>
          <p:nvPr/>
        </p:nvPicPr>
        <p:blipFill>
          <a:blip r:embed="rId60" cstate="print">
            <a:extLst>
              <a:ext uri="{28A0092B-C50C-407E-A947-70E740481C1C}">
                <a14:useLocalDpi xmlns:a14="http://schemas.microsoft.com/office/drawing/2010/main" val="0"/>
              </a:ext>
            </a:extLst>
          </a:blip>
          <a:stretch>
            <a:fillRect/>
          </a:stretch>
        </p:blipFill>
        <p:spPr>
          <a:xfrm>
            <a:off x="7878200" y="1346524"/>
            <a:ext cx="1180531" cy="1105561"/>
          </a:xfrm>
          <a:prstGeom prst="rect">
            <a:avLst/>
          </a:prstGeom>
        </p:spPr>
      </p:pic>
      <p:pic>
        <p:nvPicPr>
          <p:cNvPr id="3" name="Billede 2">
            <a:extLst>
              <a:ext uri="{FF2B5EF4-FFF2-40B4-BE49-F238E27FC236}">
                <a16:creationId xmlns:a16="http://schemas.microsoft.com/office/drawing/2014/main" id="{C21FEBFF-F448-4FD7-6805-7A0CEEECF545}"/>
              </a:ext>
            </a:extLst>
          </p:cNvPr>
          <p:cNvPicPr>
            <a:picLocks noChangeAspect="1"/>
          </p:cNvPicPr>
          <p:nvPr/>
        </p:nvPicPr>
        <p:blipFill>
          <a:blip r:embed="rId61" cstate="print">
            <a:extLst>
              <a:ext uri="{28A0092B-C50C-407E-A947-70E740481C1C}">
                <a14:useLocalDpi xmlns:a14="http://schemas.microsoft.com/office/drawing/2010/main" val="0"/>
              </a:ext>
            </a:extLst>
          </a:blip>
          <a:stretch>
            <a:fillRect/>
          </a:stretch>
        </p:blipFill>
        <p:spPr>
          <a:xfrm>
            <a:off x="5030997" y="1487665"/>
            <a:ext cx="1099889" cy="1030040"/>
          </a:xfrm>
          <a:prstGeom prst="rect">
            <a:avLst/>
          </a:prstGeom>
        </p:spPr>
      </p:pic>
    </p:spTree>
    <p:extLst>
      <p:ext uri="{BB962C8B-B14F-4D97-AF65-F5344CB8AC3E}">
        <p14:creationId xmlns:p14="http://schemas.microsoft.com/office/powerpoint/2010/main" val="1667381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5A213-219A-5186-8121-EB26615E91D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A98E93B-BEFC-19D8-9830-16CA2C911E57}"/>
              </a:ext>
            </a:extLst>
          </p:cNvPr>
          <p:cNvSpPr>
            <a:spLocks noGrp="1"/>
          </p:cNvSpPr>
          <p:nvPr>
            <p:ph type="ctrTitle"/>
          </p:nvPr>
        </p:nvSpPr>
        <p:spPr>
          <a:xfrm>
            <a:off x="685800" y="764705"/>
            <a:ext cx="5182344" cy="936104"/>
          </a:xfrm>
        </p:spPr>
        <p:txBody>
          <a:bodyPr>
            <a:normAutofit/>
          </a:bodyPr>
          <a:lstStyle/>
          <a:p>
            <a:pPr algn="l"/>
            <a:r>
              <a:rPr lang="da-DK" b="1" dirty="0"/>
              <a:t>Punkt 3 – </a:t>
            </a:r>
          </a:p>
        </p:txBody>
      </p:sp>
      <p:sp>
        <p:nvSpPr>
          <p:cNvPr id="3" name="Undertitel 2">
            <a:extLst>
              <a:ext uri="{FF2B5EF4-FFF2-40B4-BE49-F238E27FC236}">
                <a16:creationId xmlns:a16="http://schemas.microsoft.com/office/drawing/2014/main" id="{D77D7105-AC3B-F105-7F26-2CBB029D021A}"/>
              </a:ext>
            </a:extLst>
          </p:cNvPr>
          <p:cNvSpPr>
            <a:spLocks noGrp="1"/>
          </p:cNvSpPr>
          <p:nvPr>
            <p:ph type="subTitle" idx="1"/>
          </p:nvPr>
        </p:nvSpPr>
        <p:spPr>
          <a:xfrm>
            <a:off x="562034" y="1844823"/>
            <a:ext cx="6192688" cy="2880320"/>
          </a:xfrm>
        </p:spPr>
        <p:txBody>
          <a:bodyPr>
            <a:normAutofit/>
          </a:bodyPr>
          <a:lstStyle/>
          <a:p>
            <a:pPr marL="114300" algn="l"/>
            <a:r>
              <a:rPr lang="da-DK" sz="1400" b="1" dirty="0">
                <a:latin typeface="Verdana" panose="020B0604030504040204" pitchFamily="34" charset="0"/>
                <a:ea typeface="Verdana" panose="020B0604030504040204" pitchFamily="34" charset="0"/>
              </a:rPr>
              <a:t>Fremlæggelse af det reviderede regnskab </a:t>
            </a:r>
            <a:br>
              <a:rPr lang="da-DK" sz="1400" b="1" dirty="0">
                <a:latin typeface="Verdana" panose="020B0604030504040204" pitchFamily="34" charset="0"/>
                <a:ea typeface="Verdana" panose="020B0604030504040204" pitchFamily="34" charset="0"/>
              </a:rPr>
            </a:br>
            <a:r>
              <a:rPr lang="da-DK" sz="1400" b="1" dirty="0">
                <a:latin typeface="Verdana" panose="020B0604030504040204" pitchFamily="34" charset="0"/>
                <a:ea typeface="Verdana" panose="020B0604030504040204" pitchFamily="34" charset="0"/>
              </a:rPr>
              <a:t>til godkendelse</a:t>
            </a:r>
          </a:p>
          <a:p>
            <a:pPr marL="457200" algn="l"/>
            <a:endParaRPr lang="da-DK" altLang="da-DK" sz="1400" i="1" dirty="0">
              <a:latin typeface="Verdana" panose="020B0604030504040204" pitchFamily="34" charset="0"/>
              <a:ea typeface="Verdana" panose="020B0604030504040204" pitchFamily="34" charset="0"/>
              <a:cs typeface="Verdana" panose="020B0604030504040204" pitchFamily="34" charset="0"/>
            </a:endParaRPr>
          </a:p>
          <a:p>
            <a:pPr algn="l"/>
            <a:endParaRPr lang="da-DK" sz="1400" dirty="0"/>
          </a:p>
        </p:txBody>
      </p:sp>
      <p:sp>
        <p:nvSpPr>
          <p:cNvPr id="4" name="Rektangel 3">
            <a:extLst>
              <a:ext uri="{FF2B5EF4-FFF2-40B4-BE49-F238E27FC236}">
                <a16:creationId xmlns:a16="http://schemas.microsoft.com/office/drawing/2014/main" id="{4B3A8C10-9313-6F81-67DB-3EB896976EC8}"/>
              </a:ext>
            </a:extLst>
          </p:cNvPr>
          <p:cNvSpPr/>
          <p:nvPr/>
        </p:nvSpPr>
        <p:spPr>
          <a:xfrm>
            <a:off x="0" y="0"/>
            <a:ext cx="9144000" cy="404664"/>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a:extLst>
              <a:ext uri="{FF2B5EF4-FFF2-40B4-BE49-F238E27FC236}">
                <a16:creationId xmlns:a16="http://schemas.microsoft.com/office/drawing/2014/main" id="{D194FB60-22ED-C0CF-B408-9F2DB4748510}"/>
              </a:ext>
            </a:extLst>
          </p:cNvPr>
          <p:cNvSpPr/>
          <p:nvPr/>
        </p:nvSpPr>
        <p:spPr>
          <a:xfrm>
            <a:off x="0" y="6021288"/>
            <a:ext cx="9144000" cy="836712"/>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Æseløre 8">
            <a:extLst>
              <a:ext uri="{FF2B5EF4-FFF2-40B4-BE49-F238E27FC236}">
                <a16:creationId xmlns:a16="http://schemas.microsoft.com/office/drawing/2014/main" id="{A4A396C0-9474-01F9-9DD0-90170319D411}"/>
              </a:ext>
            </a:extLst>
          </p:cNvPr>
          <p:cNvSpPr/>
          <p:nvPr/>
        </p:nvSpPr>
        <p:spPr>
          <a:xfrm>
            <a:off x="6156176" y="4195693"/>
            <a:ext cx="2592288" cy="1440160"/>
          </a:xfrm>
          <a:prstGeom prst="foldedCorner">
            <a:avLst/>
          </a:prstGeom>
          <a:solidFill>
            <a:srgbClr val="0F4524"/>
          </a:solidFill>
          <a:ln>
            <a:solidFill>
              <a:srgbClr val="0F4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boks 9">
            <a:extLst>
              <a:ext uri="{FF2B5EF4-FFF2-40B4-BE49-F238E27FC236}">
                <a16:creationId xmlns:a16="http://schemas.microsoft.com/office/drawing/2014/main" id="{18F22A1E-6521-6349-1F0A-B31CE091A5A9}"/>
              </a:ext>
            </a:extLst>
          </p:cNvPr>
          <p:cNvSpPr txBox="1"/>
          <p:nvPr/>
        </p:nvSpPr>
        <p:spPr>
          <a:xfrm>
            <a:off x="6372200" y="4437112"/>
            <a:ext cx="2160240" cy="646331"/>
          </a:xfrm>
          <a:prstGeom prst="rect">
            <a:avLst/>
          </a:prstGeom>
          <a:noFill/>
        </p:spPr>
        <p:txBody>
          <a:bodyPr wrap="square" rtlCol="0">
            <a:spAutoFit/>
          </a:bodyPr>
          <a:lstStyle/>
          <a:p>
            <a:r>
              <a:rPr lang="da-DK" b="1" dirty="0">
                <a:solidFill>
                  <a:schemeClr val="bg1"/>
                </a:solidFill>
              </a:rPr>
              <a:t>”Vestfyns Golfklub – altid et besøg værd”</a:t>
            </a:r>
          </a:p>
        </p:txBody>
      </p:sp>
      <p:sp>
        <p:nvSpPr>
          <p:cNvPr id="15" name="Tekstboks 14">
            <a:extLst>
              <a:ext uri="{FF2B5EF4-FFF2-40B4-BE49-F238E27FC236}">
                <a16:creationId xmlns:a16="http://schemas.microsoft.com/office/drawing/2014/main" id="{ABBAA086-043B-4A0F-4BA9-B9C5F686BF05}"/>
              </a:ext>
            </a:extLst>
          </p:cNvPr>
          <p:cNvSpPr txBox="1"/>
          <p:nvPr/>
        </p:nvSpPr>
        <p:spPr>
          <a:xfrm>
            <a:off x="2123728" y="6021288"/>
            <a:ext cx="4536504" cy="369332"/>
          </a:xfrm>
          <a:prstGeom prst="rect">
            <a:avLst/>
          </a:prstGeom>
          <a:noFill/>
        </p:spPr>
        <p:txBody>
          <a:bodyPr wrap="square" rtlCol="0">
            <a:spAutoFit/>
          </a:bodyPr>
          <a:lstStyle/>
          <a:p>
            <a:r>
              <a:rPr lang="da-DK" i="1" dirty="0">
                <a:solidFill>
                  <a:schemeClr val="bg1"/>
                </a:solidFill>
              </a:rPr>
              <a:t>- En af Fyns smukkeste baner!</a:t>
            </a:r>
          </a:p>
        </p:txBody>
      </p:sp>
      <p:pic>
        <p:nvPicPr>
          <p:cNvPr id="13" name="Billede 12" descr="Et billede, der indeholder spil, golf, sport, sidder&#10;&#10;Automatisk genereret beskrivelse">
            <a:extLst>
              <a:ext uri="{FF2B5EF4-FFF2-40B4-BE49-F238E27FC236}">
                <a16:creationId xmlns:a16="http://schemas.microsoft.com/office/drawing/2014/main" id="{0097351D-0758-837A-5531-4ADC4774DB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864" y="5587588"/>
            <a:ext cx="1080000" cy="1011414"/>
          </a:xfrm>
          <a:prstGeom prst="rect">
            <a:avLst/>
          </a:prstGeom>
        </p:spPr>
      </p:pic>
      <p:pic>
        <p:nvPicPr>
          <p:cNvPr id="18" name="Billede 17" descr="Et billede, der indeholder bord, plade, mad, indendørs&#10;&#10;Automatisk genereret beskrivelse">
            <a:extLst>
              <a:ext uri="{FF2B5EF4-FFF2-40B4-BE49-F238E27FC236}">
                <a16:creationId xmlns:a16="http://schemas.microsoft.com/office/drawing/2014/main" id="{B896D85C-9277-4C7F-4F45-472A941DD4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00"/>
          <a:stretch/>
        </p:blipFill>
        <p:spPr>
          <a:xfrm>
            <a:off x="6156176" y="620688"/>
            <a:ext cx="2592288" cy="3600402"/>
          </a:xfrm>
          <a:prstGeom prst="rect">
            <a:avLst/>
          </a:prstGeom>
        </p:spPr>
      </p:pic>
    </p:spTree>
    <p:extLst>
      <p:ext uri="{BB962C8B-B14F-4D97-AF65-F5344CB8AC3E}">
        <p14:creationId xmlns:p14="http://schemas.microsoft.com/office/powerpoint/2010/main" val="1854208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93205"/>
            <a:ext cx="7772400" cy="936104"/>
          </a:xfrm>
        </p:spPr>
        <p:txBody>
          <a:bodyPr/>
          <a:lstStyle/>
          <a:p>
            <a:pPr algn="l"/>
            <a:r>
              <a:rPr lang="da-DK" b="1" dirty="0"/>
              <a:t>Resultatopgørelse </a:t>
            </a:r>
            <a:r>
              <a:rPr lang="da-DK" sz="1800" b="1" dirty="0"/>
              <a:t>Indtægter </a:t>
            </a:r>
            <a:endParaRPr lang="da-DK" b="1" dirty="0"/>
          </a:p>
        </p:txBody>
      </p:sp>
      <p:sp>
        <p:nvSpPr>
          <p:cNvPr id="4" name="Rektangel 3"/>
          <p:cNvSpPr/>
          <p:nvPr/>
        </p:nvSpPr>
        <p:spPr>
          <a:xfrm>
            <a:off x="0" y="0"/>
            <a:ext cx="9144000" cy="404664"/>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0" y="6021288"/>
            <a:ext cx="9144000" cy="836712"/>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kstboks 7"/>
          <p:cNvSpPr txBox="1"/>
          <p:nvPr/>
        </p:nvSpPr>
        <p:spPr>
          <a:xfrm>
            <a:off x="2123728" y="6021288"/>
            <a:ext cx="4536504" cy="369332"/>
          </a:xfrm>
          <a:prstGeom prst="rect">
            <a:avLst/>
          </a:prstGeom>
          <a:noFill/>
        </p:spPr>
        <p:txBody>
          <a:bodyPr wrap="square" rtlCol="0">
            <a:spAutoFit/>
          </a:bodyPr>
          <a:lstStyle/>
          <a:p>
            <a:r>
              <a:rPr lang="da-DK" i="1" dirty="0">
                <a:solidFill>
                  <a:schemeClr val="bg1"/>
                </a:solidFill>
              </a:rPr>
              <a:t>- En af Fyns smukkeste baner!</a:t>
            </a:r>
          </a:p>
        </p:txBody>
      </p:sp>
      <p:pic>
        <p:nvPicPr>
          <p:cNvPr id="11" name="Billede 10" descr="Et billede, der indeholder spil, golf, sport, sidder&#10;&#10;Automatisk genereret beskrivelse">
            <a:extLst>
              <a:ext uri="{FF2B5EF4-FFF2-40B4-BE49-F238E27FC236}">
                <a16:creationId xmlns:a16="http://schemas.microsoft.com/office/drawing/2014/main" id="{1CEF103C-91DF-4B68-8750-95FC99CA52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864" y="5587588"/>
            <a:ext cx="1080000" cy="1011414"/>
          </a:xfrm>
          <a:prstGeom prst="rect">
            <a:avLst/>
          </a:prstGeom>
        </p:spPr>
      </p:pic>
      <p:graphicFrame>
        <p:nvGraphicFramePr>
          <p:cNvPr id="9" name="Tabel 8">
            <a:extLst>
              <a:ext uri="{FF2B5EF4-FFF2-40B4-BE49-F238E27FC236}">
                <a16:creationId xmlns:a16="http://schemas.microsoft.com/office/drawing/2014/main" id="{4C5B827F-A175-0D6C-BB55-92AF305A7DBC}"/>
              </a:ext>
            </a:extLst>
          </p:cNvPr>
          <p:cNvGraphicFramePr>
            <a:graphicFrameLocks noGrp="1"/>
          </p:cNvGraphicFramePr>
          <p:nvPr>
            <p:extLst>
              <p:ext uri="{D42A27DB-BD31-4B8C-83A1-F6EECF244321}">
                <p14:modId xmlns:p14="http://schemas.microsoft.com/office/powerpoint/2010/main" val="2319480038"/>
              </p:ext>
            </p:extLst>
          </p:nvPr>
        </p:nvGraphicFramePr>
        <p:xfrm>
          <a:off x="143508" y="1185996"/>
          <a:ext cx="8856984" cy="4401598"/>
        </p:xfrm>
        <a:graphic>
          <a:graphicData uri="http://schemas.openxmlformats.org/drawingml/2006/table">
            <a:tbl>
              <a:tblPr>
                <a:tableStyleId>{5C22544A-7EE6-4342-B048-85BDC9FD1C3A}</a:tableStyleId>
              </a:tblPr>
              <a:tblGrid>
                <a:gridCol w="4066018">
                  <a:extLst>
                    <a:ext uri="{9D8B030D-6E8A-4147-A177-3AD203B41FA5}">
                      <a16:colId xmlns:a16="http://schemas.microsoft.com/office/drawing/2014/main" val="2672504806"/>
                    </a:ext>
                  </a:extLst>
                </a:gridCol>
                <a:gridCol w="1563368">
                  <a:extLst>
                    <a:ext uri="{9D8B030D-6E8A-4147-A177-3AD203B41FA5}">
                      <a16:colId xmlns:a16="http://schemas.microsoft.com/office/drawing/2014/main" val="2984644152"/>
                    </a:ext>
                  </a:extLst>
                </a:gridCol>
                <a:gridCol w="1613799">
                  <a:extLst>
                    <a:ext uri="{9D8B030D-6E8A-4147-A177-3AD203B41FA5}">
                      <a16:colId xmlns:a16="http://schemas.microsoft.com/office/drawing/2014/main" val="2025159652"/>
                    </a:ext>
                  </a:extLst>
                </a:gridCol>
                <a:gridCol w="1613799">
                  <a:extLst>
                    <a:ext uri="{9D8B030D-6E8A-4147-A177-3AD203B41FA5}">
                      <a16:colId xmlns:a16="http://schemas.microsoft.com/office/drawing/2014/main" val="3533064640"/>
                    </a:ext>
                  </a:extLst>
                </a:gridCol>
              </a:tblGrid>
              <a:tr h="524541">
                <a:tc gridSpan="4">
                  <a:txBody>
                    <a:bodyPr/>
                    <a:lstStyle/>
                    <a:p>
                      <a:pPr algn="ctr" fontAlgn="b">
                        <a:buNone/>
                      </a:pPr>
                      <a:r>
                        <a:rPr lang="da-DK" sz="2800" u="none" strike="noStrike" dirty="0">
                          <a:effectLst/>
                        </a:rPr>
                        <a:t>Regnskab</a:t>
                      </a:r>
                      <a:endParaRPr lang="da-DK" sz="2800" b="0" i="0" u="none" strike="noStrike" dirty="0">
                        <a:effectLst/>
                        <a:latin typeface="Arial" panose="020B0604020202020204" pitchFamily="34" charset="0"/>
                      </a:endParaRPr>
                    </a:p>
                  </a:txBody>
                  <a:tcPr marL="9525" marR="9525" marT="9525" marB="0" anchor="b"/>
                </a:tc>
                <a:tc hMerge="1">
                  <a:txBody>
                    <a:bodyPr/>
                    <a:lstStyle/>
                    <a:p>
                      <a:endParaRPr lang="LID4096"/>
                    </a:p>
                  </a:txBody>
                  <a:tcPr/>
                </a:tc>
                <a:tc hMerge="1">
                  <a:txBody>
                    <a:bodyPr/>
                    <a:lstStyle/>
                    <a:p>
                      <a:endParaRPr lang="LID4096"/>
                    </a:p>
                  </a:txBody>
                  <a:tcPr/>
                </a:tc>
                <a:tc hMerge="1">
                  <a:txBody>
                    <a:bodyPr/>
                    <a:lstStyle/>
                    <a:p>
                      <a:endParaRPr lang="LID4096"/>
                    </a:p>
                  </a:txBody>
                  <a:tcPr/>
                </a:tc>
                <a:extLst>
                  <a:ext uri="{0D108BD9-81ED-4DB2-BD59-A6C34878D82A}">
                    <a16:rowId xmlns:a16="http://schemas.microsoft.com/office/drawing/2014/main" val="3750090603"/>
                  </a:ext>
                </a:extLst>
              </a:tr>
              <a:tr h="387703">
                <a:tc>
                  <a:txBody>
                    <a:bodyPr/>
                    <a:lstStyle/>
                    <a:p>
                      <a:pPr algn="l" fontAlgn="b">
                        <a:buNone/>
                      </a:pPr>
                      <a:r>
                        <a:rPr lang="en-DK" sz="1000" u="none" strike="noStrike">
                          <a:effectLst/>
                        </a:rPr>
                        <a:t> </a:t>
                      </a:r>
                      <a:endParaRPr lang="en-DK" sz="1000" b="0" i="0" u="none" strike="noStrike">
                        <a:effectLst/>
                        <a:latin typeface="Arial" panose="020B0604020202020204" pitchFamily="34" charset="0"/>
                      </a:endParaRPr>
                    </a:p>
                  </a:txBody>
                  <a:tcPr marL="9525" marR="9525" marT="9525" marB="0" anchor="b"/>
                </a:tc>
                <a:tc>
                  <a:txBody>
                    <a:bodyPr/>
                    <a:lstStyle/>
                    <a:p>
                      <a:pPr algn="ctr" fontAlgn="b">
                        <a:buNone/>
                      </a:pPr>
                      <a:r>
                        <a:rPr lang="da-DK" sz="1500" b="1" u="none" strike="noStrike" dirty="0">
                          <a:effectLst/>
                        </a:rPr>
                        <a:t> Budget 2025 </a:t>
                      </a:r>
                      <a:endParaRPr lang="da-DK" sz="1500" b="1" i="0" u="none" strike="noStrike" dirty="0">
                        <a:effectLst/>
                        <a:latin typeface="Arial" panose="020B0604020202020204" pitchFamily="34" charset="0"/>
                      </a:endParaRPr>
                    </a:p>
                  </a:txBody>
                  <a:tcPr marL="9525" marR="9525" marT="9525" marB="0" anchor="b"/>
                </a:tc>
                <a:tc>
                  <a:txBody>
                    <a:bodyPr/>
                    <a:lstStyle/>
                    <a:p>
                      <a:pPr algn="ctr" fontAlgn="b">
                        <a:buNone/>
                      </a:pPr>
                      <a:r>
                        <a:rPr lang="da-DK" sz="1500" b="1" u="none" strike="noStrike" dirty="0">
                          <a:effectLst/>
                        </a:rPr>
                        <a:t> Realiseret 2025 </a:t>
                      </a:r>
                      <a:endParaRPr lang="da-DK" sz="1500" b="1" i="0" u="none" strike="noStrike" dirty="0">
                        <a:effectLst/>
                        <a:latin typeface="Arial" panose="020B0604020202020204" pitchFamily="34" charset="0"/>
                      </a:endParaRPr>
                    </a:p>
                  </a:txBody>
                  <a:tcPr marL="9525" marR="9525" marT="9525" marB="0" anchor="b"/>
                </a:tc>
                <a:tc>
                  <a:txBody>
                    <a:bodyPr/>
                    <a:lstStyle/>
                    <a:p>
                      <a:pPr algn="ctr" fontAlgn="b">
                        <a:buNone/>
                      </a:pPr>
                      <a:r>
                        <a:rPr lang="da-DK" sz="1500" b="1" u="none" strike="noStrike" dirty="0">
                          <a:effectLst/>
                        </a:rPr>
                        <a:t> Realiseret 2025 - ny </a:t>
                      </a:r>
                      <a:endParaRPr lang="da-DK" sz="1500" b="1"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730811608"/>
                  </a:ext>
                </a:extLst>
              </a:tr>
              <a:tr h="193853">
                <a:tc>
                  <a:txBody>
                    <a:bodyPr/>
                    <a:lstStyle/>
                    <a:p>
                      <a:pPr algn="l" fontAlgn="b">
                        <a:buNone/>
                      </a:pPr>
                      <a:r>
                        <a:rPr lang="da-DK" sz="1000" u="none" strike="noStrike">
                          <a:effectLst/>
                        </a:rPr>
                        <a:t>Kontingenter + sponsorer kontingent</a:t>
                      </a:r>
                      <a:endParaRPr lang="da-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dirty="0">
                          <a:effectLst/>
                        </a:rPr>
                        <a:t>    2.650.000 </a:t>
                      </a:r>
                      <a:endParaRPr lang="en-DK" sz="1000" b="0" i="0" u="none" strike="noStrike" dirty="0">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2.552.714 </a:t>
                      </a:r>
                      <a:endParaRPr lang="en-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2.677.277 </a:t>
                      </a:r>
                      <a:endParaRPr lang="en-DK"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717633278"/>
                  </a:ext>
                </a:extLst>
              </a:tr>
              <a:tr h="193853">
                <a:tc>
                  <a:txBody>
                    <a:bodyPr/>
                    <a:lstStyle/>
                    <a:p>
                      <a:pPr algn="l" fontAlgn="b">
                        <a:buNone/>
                      </a:pPr>
                      <a:r>
                        <a:rPr lang="da-DK" sz="1000" u="none" strike="noStrike">
                          <a:effectLst/>
                        </a:rPr>
                        <a:t>FGO &amp; Dobbeltdækker</a:t>
                      </a:r>
                      <a:endParaRPr lang="da-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dirty="0">
                          <a:effectLst/>
                        </a:rPr>
                        <a:t>      190.000 </a:t>
                      </a:r>
                      <a:endParaRPr lang="en-DK" sz="1000" b="0" i="0" u="none" strike="noStrike" dirty="0">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185.069 </a:t>
                      </a:r>
                      <a:endParaRPr lang="en-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185.069 </a:t>
                      </a:r>
                      <a:endParaRPr lang="en-DK"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73067955"/>
                  </a:ext>
                </a:extLst>
              </a:tr>
              <a:tr h="193853">
                <a:tc>
                  <a:txBody>
                    <a:bodyPr/>
                    <a:lstStyle/>
                    <a:p>
                      <a:pPr algn="l" fontAlgn="b">
                        <a:buNone/>
                      </a:pPr>
                      <a:r>
                        <a:rPr lang="da-DK" sz="1000" u="none" strike="noStrike">
                          <a:effectLst/>
                        </a:rPr>
                        <a:t>Greenfee og buggy leje</a:t>
                      </a:r>
                      <a:endParaRPr lang="da-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dirty="0">
                          <a:effectLst/>
                        </a:rPr>
                        <a:t>      925.000 </a:t>
                      </a:r>
                      <a:endParaRPr lang="en-DK" sz="1000" b="0" i="0" u="none" strike="noStrike" dirty="0">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907.802 </a:t>
                      </a:r>
                      <a:endParaRPr lang="en-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984.327 </a:t>
                      </a:r>
                      <a:endParaRPr lang="en-DK"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176077863"/>
                  </a:ext>
                </a:extLst>
              </a:tr>
              <a:tr h="193853">
                <a:tc>
                  <a:txBody>
                    <a:bodyPr/>
                    <a:lstStyle/>
                    <a:p>
                      <a:pPr algn="l" fontAlgn="b">
                        <a:buNone/>
                      </a:pPr>
                      <a:r>
                        <a:rPr lang="da-DK" sz="1000" u="none" strike="noStrike">
                          <a:effectLst/>
                        </a:rPr>
                        <a:t>Øl, vand, vin, kaffe m.v.</a:t>
                      </a:r>
                      <a:endParaRPr lang="da-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dirty="0">
                          <a:effectLst/>
                        </a:rPr>
                        <a:t>      175.000 </a:t>
                      </a:r>
                      <a:endParaRPr lang="en-DK" sz="1000" b="0" i="0" u="none" strike="noStrike" dirty="0">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74.905 </a:t>
                      </a:r>
                      <a:endParaRPr lang="en-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491.826 </a:t>
                      </a:r>
                      <a:endParaRPr lang="en-DK"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991177411"/>
                  </a:ext>
                </a:extLst>
              </a:tr>
              <a:tr h="193853">
                <a:tc>
                  <a:txBody>
                    <a:bodyPr/>
                    <a:lstStyle/>
                    <a:p>
                      <a:pPr algn="l" fontAlgn="b">
                        <a:buNone/>
                      </a:pPr>
                      <a:r>
                        <a:rPr lang="da-DK" sz="1000" u="none" strike="noStrike">
                          <a:effectLst/>
                        </a:rPr>
                        <a:t>Mad</a:t>
                      </a:r>
                      <a:endParaRPr lang="da-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dirty="0">
                          <a:effectLst/>
                        </a:rPr>
                        <a:t> </a:t>
                      </a:r>
                      <a:endParaRPr lang="en-DK" sz="1000" b="0" i="0" u="none" strike="noStrike" dirty="0">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a:t>
                      </a:r>
                      <a:endParaRPr lang="en-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281.143 </a:t>
                      </a:r>
                      <a:endParaRPr lang="en-DK"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825224022"/>
                  </a:ext>
                </a:extLst>
              </a:tr>
              <a:tr h="193853">
                <a:tc>
                  <a:txBody>
                    <a:bodyPr/>
                    <a:lstStyle/>
                    <a:p>
                      <a:pPr algn="l" fontAlgn="b">
                        <a:buNone/>
                      </a:pPr>
                      <a:r>
                        <a:rPr lang="da-DK" sz="1000" u="none" strike="noStrike">
                          <a:effectLst/>
                        </a:rPr>
                        <a:t>Bagskabe</a:t>
                      </a:r>
                      <a:endParaRPr lang="da-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dirty="0">
                          <a:effectLst/>
                        </a:rPr>
                        <a:t>      110.000 </a:t>
                      </a:r>
                      <a:endParaRPr lang="en-DK" sz="1000" b="0" i="0" u="none" strike="noStrike" dirty="0">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96.725 </a:t>
                      </a:r>
                      <a:endParaRPr lang="en-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96.725 </a:t>
                      </a:r>
                      <a:endParaRPr lang="en-DK"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223079774"/>
                  </a:ext>
                </a:extLst>
              </a:tr>
              <a:tr h="193853">
                <a:tc>
                  <a:txBody>
                    <a:bodyPr/>
                    <a:lstStyle/>
                    <a:p>
                      <a:pPr algn="l" fontAlgn="b">
                        <a:buNone/>
                      </a:pPr>
                      <a:r>
                        <a:rPr lang="da-DK" sz="1000" u="none" strike="noStrike">
                          <a:effectLst/>
                        </a:rPr>
                        <a:t>Arrangementer</a:t>
                      </a:r>
                      <a:endParaRPr lang="da-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100.000 </a:t>
                      </a:r>
                      <a:endParaRPr lang="en-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dirty="0">
                          <a:effectLst/>
                        </a:rPr>
                        <a:t>       122.327 </a:t>
                      </a:r>
                      <a:endParaRPr lang="en-DK" sz="1000" b="0" i="0" u="none" strike="noStrike" dirty="0">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122.327 </a:t>
                      </a:r>
                      <a:endParaRPr lang="en-DK"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764943198"/>
                  </a:ext>
                </a:extLst>
              </a:tr>
              <a:tr h="193853">
                <a:tc>
                  <a:txBody>
                    <a:bodyPr/>
                    <a:lstStyle/>
                    <a:p>
                      <a:pPr algn="l" fontAlgn="b">
                        <a:buNone/>
                      </a:pPr>
                      <a:r>
                        <a:rPr lang="da-DK" sz="1000" u="none" strike="noStrike">
                          <a:effectLst/>
                        </a:rPr>
                        <a:t>Træner indtægt</a:t>
                      </a:r>
                      <a:endParaRPr lang="da-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a:t>
                      </a:r>
                      <a:endParaRPr lang="en-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dirty="0">
                          <a:effectLst/>
                        </a:rPr>
                        <a:t> </a:t>
                      </a:r>
                      <a:endParaRPr lang="en-DK" sz="1000" b="0" i="0" u="none" strike="noStrike" dirty="0">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127.183 </a:t>
                      </a:r>
                      <a:endParaRPr lang="en-DK"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575192142"/>
                  </a:ext>
                </a:extLst>
              </a:tr>
              <a:tr h="193853">
                <a:tc>
                  <a:txBody>
                    <a:bodyPr/>
                    <a:lstStyle/>
                    <a:p>
                      <a:pPr algn="l" fontAlgn="b">
                        <a:buNone/>
                      </a:pPr>
                      <a:r>
                        <a:rPr lang="da-DK" sz="1000" u="none" strike="noStrike">
                          <a:effectLst/>
                        </a:rPr>
                        <a:t>Indtægter turneringer</a:t>
                      </a:r>
                      <a:endParaRPr lang="da-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a:t>
                      </a:r>
                      <a:endParaRPr lang="en-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dirty="0">
                          <a:effectLst/>
                        </a:rPr>
                        <a:t> </a:t>
                      </a:r>
                      <a:endParaRPr lang="en-DK" sz="1000" b="0" i="0" u="none" strike="noStrike" dirty="0">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122.951 </a:t>
                      </a:r>
                      <a:endParaRPr lang="en-DK"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442850658"/>
                  </a:ext>
                </a:extLst>
              </a:tr>
              <a:tr h="193853">
                <a:tc>
                  <a:txBody>
                    <a:bodyPr/>
                    <a:lstStyle/>
                    <a:p>
                      <a:pPr algn="l" fontAlgn="b">
                        <a:buNone/>
                      </a:pPr>
                      <a:r>
                        <a:rPr lang="da-DK" sz="1000" u="none" strike="noStrike">
                          <a:effectLst/>
                        </a:rPr>
                        <a:t>Sponsor &amp; Erhvervsklub</a:t>
                      </a:r>
                      <a:endParaRPr lang="da-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340.000 </a:t>
                      </a:r>
                      <a:endParaRPr lang="en-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dirty="0">
                          <a:effectLst/>
                        </a:rPr>
                        <a:t>       359.654 </a:t>
                      </a:r>
                      <a:endParaRPr lang="en-DK" sz="1000" b="0" i="0" u="none" strike="noStrike" dirty="0">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444.826 </a:t>
                      </a:r>
                      <a:endParaRPr lang="en-DK"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85501545"/>
                  </a:ext>
                </a:extLst>
              </a:tr>
              <a:tr h="193853">
                <a:tc>
                  <a:txBody>
                    <a:bodyPr/>
                    <a:lstStyle/>
                    <a:p>
                      <a:pPr algn="l" fontAlgn="b">
                        <a:buNone/>
                      </a:pPr>
                      <a:r>
                        <a:rPr lang="da-DK" sz="1000" u="none" strike="noStrike">
                          <a:effectLst/>
                        </a:rPr>
                        <a:t>Lokale tilskud kommunen</a:t>
                      </a:r>
                      <a:endParaRPr lang="da-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125.000 </a:t>
                      </a:r>
                      <a:endParaRPr lang="en-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dirty="0">
                          <a:effectLst/>
                        </a:rPr>
                        <a:t>       165.831 </a:t>
                      </a:r>
                      <a:endParaRPr lang="en-DK" sz="1000" b="0" i="0" u="none" strike="noStrike" dirty="0">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165.831 </a:t>
                      </a:r>
                      <a:endParaRPr lang="en-DK"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050320498"/>
                  </a:ext>
                </a:extLst>
              </a:tr>
              <a:tr h="193853">
                <a:tc>
                  <a:txBody>
                    <a:bodyPr/>
                    <a:lstStyle/>
                    <a:p>
                      <a:pPr algn="l" fontAlgn="b">
                        <a:buNone/>
                      </a:pPr>
                      <a:r>
                        <a:rPr lang="da-DK" sz="1000" u="none" strike="noStrike">
                          <a:effectLst/>
                        </a:rPr>
                        <a:t>Shoppen </a:t>
                      </a:r>
                      <a:endParaRPr lang="da-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65.000 </a:t>
                      </a:r>
                      <a:endParaRPr lang="en-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dirty="0">
                          <a:effectLst/>
                        </a:rPr>
                        <a:t>       116.948 </a:t>
                      </a:r>
                      <a:endParaRPr lang="en-DK" sz="1000" b="0" i="0" u="none" strike="noStrike" dirty="0">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342.907 </a:t>
                      </a:r>
                      <a:endParaRPr lang="en-DK"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359207554"/>
                  </a:ext>
                </a:extLst>
              </a:tr>
              <a:tr h="193853">
                <a:tc>
                  <a:txBody>
                    <a:bodyPr/>
                    <a:lstStyle/>
                    <a:p>
                      <a:pPr algn="l" fontAlgn="b">
                        <a:buNone/>
                      </a:pPr>
                      <a:r>
                        <a:rPr lang="da-DK" sz="1000" u="none" strike="noStrike">
                          <a:effectLst/>
                        </a:rPr>
                        <a:t>Indtægter udvalg</a:t>
                      </a:r>
                      <a:endParaRPr lang="da-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a:t>
                      </a:r>
                      <a:endParaRPr lang="en-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dirty="0">
                          <a:effectLst/>
                        </a:rPr>
                        <a:t> </a:t>
                      </a:r>
                      <a:endParaRPr lang="en-DK" sz="1000" b="0" i="0" u="none" strike="noStrike" dirty="0">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28.500 </a:t>
                      </a:r>
                      <a:endParaRPr lang="en-DK"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780982601"/>
                  </a:ext>
                </a:extLst>
              </a:tr>
              <a:tr h="193853">
                <a:tc>
                  <a:txBody>
                    <a:bodyPr/>
                    <a:lstStyle/>
                    <a:p>
                      <a:pPr algn="l" fontAlgn="b">
                        <a:buNone/>
                      </a:pPr>
                      <a:r>
                        <a:rPr lang="da-DK" sz="1000" u="none" strike="noStrike">
                          <a:effectLst/>
                        </a:rPr>
                        <a:t>Udlejning maskiner</a:t>
                      </a:r>
                      <a:endParaRPr lang="da-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a:t>
                      </a:r>
                      <a:endParaRPr lang="en-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dirty="0">
                          <a:effectLst/>
                        </a:rPr>
                        <a:t> </a:t>
                      </a:r>
                      <a:endParaRPr lang="en-DK" sz="1000" b="0" i="0" u="none" strike="noStrike" dirty="0">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a:t>
                      </a:r>
                      <a:endParaRPr lang="en-DK"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290847135"/>
                  </a:ext>
                </a:extLst>
              </a:tr>
              <a:tr h="193853">
                <a:tc>
                  <a:txBody>
                    <a:bodyPr/>
                    <a:lstStyle/>
                    <a:p>
                      <a:pPr algn="l" fontAlgn="b">
                        <a:buNone/>
                      </a:pPr>
                      <a:r>
                        <a:rPr lang="da-DK" sz="1000" u="none" strike="noStrike">
                          <a:effectLst/>
                        </a:rPr>
                        <a:t>Donationer</a:t>
                      </a:r>
                      <a:endParaRPr lang="da-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a:t>
                      </a:r>
                      <a:endParaRPr lang="en-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dirty="0">
                          <a:effectLst/>
                        </a:rPr>
                        <a:t> </a:t>
                      </a:r>
                      <a:endParaRPr lang="en-DK" sz="1000" b="0" i="0" u="none" strike="noStrike" dirty="0">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24.850 </a:t>
                      </a:r>
                      <a:endParaRPr lang="en-DK"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4253142101"/>
                  </a:ext>
                </a:extLst>
              </a:tr>
              <a:tr h="193853">
                <a:tc>
                  <a:txBody>
                    <a:bodyPr/>
                    <a:lstStyle/>
                    <a:p>
                      <a:pPr algn="l" fontAlgn="b">
                        <a:buNone/>
                      </a:pPr>
                      <a:r>
                        <a:rPr lang="da-DK" sz="1000" u="none" strike="noStrike">
                          <a:effectLst/>
                        </a:rPr>
                        <a:t>Momskompensation</a:t>
                      </a:r>
                      <a:endParaRPr lang="da-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60.000 </a:t>
                      </a:r>
                      <a:endParaRPr lang="en-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105.062 </a:t>
                      </a:r>
                      <a:endParaRPr lang="en-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dirty="0">
                          <a:effectLst/>
                        </a:rPr>
                        <a:t>       105.062 </a:t>
                      </a:r>
                      <a:endParaRPr lang="en-DK" sz="10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602154334"/>
                  </a:ext>
                </a:extLst>
              </a:tr>
              <a:tr h="193853">
                <a:tc>
                  <a:txBody>
                    <a:bodyPr/>
                    <a:lstStyle/>
                    <a:p>
                      <a:pPr algn="l" fontAlgn="b">
                        <a:buNone/>
                      </a:pPr>
                      <a:r>
                        <a:rPr lang="en-DK" sz="1000" u="none" strike="noStrike">
                          <a:effectLst/>
                        </a:rPr>
                        <a:t> </a:t>
                      </a:r>
                      <a:endParaRPr lang="en-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a:t>
                      </a:r>
                      <a:endParaRPr lang="en-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a:t>
                      </a:r>
                      <a:endParaRPr lang="en-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dirty="0">
                          <a:effectLst/>
                        </a:rPr>
                        <a:t> </a:t>
                      </a:r>
                      <a:endParaRPr lang="en-DK" sz="10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2124138097"/>
                  </a:ext>
                </a:extLst>
              </a:tr>
              <a:tr h="193853">
                <a:tc>
                  <a:txBody>
                    <a:bodyPr/>
                    <a:lstStyle/>
                    <a:p>
                      <a:pPr algn="l" fontAlgn="b">
                        <a:buNone/>
                      </a:pPr>
                      <a:r>
                        <a:rPr lang="da-DK" sz="1000" u="none" strike="noStrike">
                          <a:effectLst/>
                        </a:rPr>
                        <a:t>Indtægter</a:t>
                      </a:r>
                      <a:endParaRPr lang="da-DK" sz="1000" b="1"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4.740.000 </a:t>
                      </a:r>
                      <a:endParaRPr lang="en-DK"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4.687.037 </a:t>
                      </a:r>
                      <a:endParaRPr lang="en-DK"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buNone/>
                      </a:pPr>
                      <a:r>
                        <a:rPr lang="en-DK" sz="1000" u="none" strike="noStrike" dirty="0">
                          <a:effectLst/>
                        </a:rPr>
                        <a:t>    6.200.804 </a:t>
                      </a:r>
                      <a:endParaRPr lang="en-DK" sz="10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045869397"/>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467381"/>
            <a:ext cx="7772400" cy="812090"/>
          </a:xfrm>
        </p:spPr>
        <p:txBody>
          <a:bodyPr/>
          <a:lstStyle/>
          <a:p>
            <a:pPr algn="l"/>
            <a:r>
              <a:rPr lang="da-DK" b="1" dirty="0"/>
              <a:t>Resultatopgørelse </a:t>
            </a:r>
            <a:r>
              <a:rPr lang="da-DK" sz="1800" b="1" dirty="0"/>
              <a:t>Udgifter</a:t>
            </a:r>
            <a:endParaRPr lang="da-DK" b="1" dirty="0"/>
          </a:p>
        </p:txBody>
      </p:sp>
      <p:sp>
        <p:nvSpPr>
          <p:cNvPr id="4" name="Rektangel 3"/>
          <p:cNvSpPr/>
          <p:nvPr/>
        </p:nvSpPr>
        <p:spPr>
          <a:xfrm>
            <a:off x="0" y="0"/>
            <a:ext cx="9144000" cy="404664"/>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0" y="6021288"/>
            <a:ext cx="9144000" cy="836712"/>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kstboks 7"/>
          <p:cNvSpPr txBox="1"/>
          <p:nvPr/>
        </p:nvSpPr>
        <p:spPr>
          <a:xfrm>
            <a:off x="2123728" y="6021288"/>
            <a:ext cx="4536504" cy="369332"/>
          </a:xfrm>
          <a:prstGeom prst="rect">
            <a:avLst/>
          </a:prstGeom>
          <a:noFill/>
        </p:spPr>
        <p:txBody>
          <a:bodyPr wrap="square" rtlCol="0">
            <a:spAutoFit/>
          </a:bodyPr>
          <a:lstStyle/>
          <a:p>
            <a:r>
              <a:rPr lang="da-DK" i="1" dirty="0">
                <a:solidFill>
                  <a:schemeClr val="bg1"/>
                </a:solidFill>
              </a:rPr>
              <a:t>- En af Fyns smukkeste baner!</a:t>
            </a:r>
          </a:p>
        </p:txBody>
      </p:sp>
      <p:pic>
        <p:nvPicPr>
          <p:cNvPr id="12" name="Billede 11" descr="Et billede, der indeholder spil, golf, sport, sidder&#10;&#10;Automatisk genereret beskrivelse">
            <a:extLst>
              <a:ext uri="{FF2B5EF4-FFF2-40B4-BE49-F238E27FC236}">
                <a16:creationId xmlns:a16="http://schemas.microsoft.com/office/drawing/2014/main" id="{ACE73923-B570-4D95-AE23-8301794960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864" y="5587588"/>
            <a:ext cx="1080000" cy="1011414"/>
          </a:xfrm>
          <a:prstGeom prst="rect">
            <a:avLst/>
          </a:prstGeom>
        </p:spPr>
      </p:pic>
      <p:graphicFrame>
        <p:nvGraphicFramePr>
          <p:cNvPr id="7" name="Tabel 6">
            <a:extLst>
              <a:ext uri="{FF2B5EF4-FFF2-40B4-BE49-F238E27FC236}">
                <a16:creationId xmlns:a16="http://schemas.microsoft.com/office/drawing/2014/main" id="{A789C303-C703-D8A8-6087-7F59864BB010}"/>
              </a:ext>
            </a:extLst>
          </p:cNvPr>
          <p:cNvGraphicFramePr>
            <a:graphicFrameLocks noGrp="1"/>
          </p:cNvGraphicFramePr>
          <p:nvPr>
            <p:extLst>
              <p:ext uri="{D42A27DB-BD31-4B8C-83A1-F6EECF244321}">
                <p14:modId xmlns:p14="http://schemas.microsoft.com/office/powerpoint/2010/main" val="2219301257"/>
              </p:ext>
            </p:extLst>
          </p:nvPr>
        </p:nvGraphicFramePr>
        <p:xfrm>
          <a:off x="71500" y="1393681"/>
          <a:ext cx="9001000" cy="4223824"/>
        </p:xfrm>
        <a:graphic>
          <a:graphicData uri="http://schemas.openxmlformats.org/drawingml/2006/table">
            <a:tbl>
              <a:tblPr>
                <a:tableStyleId>{5C22544A-7EE6-4342-B048-85BDC9FD1C3A}</a:tableStyleId>
              </a:tblPr>
              <a:tblGrid>
                <a:gridCol w="4132132">
                  <a:extLst>
                    <a:ext uri="{9D8B030D-6E8A-4147-A177-3AD203B41FA5}">
                      <a16:colId xmlns:a16="http://schemas.microsoft.com/office/drawing/2014/main" val="252252866"/>
                    </a:ext>
                  </a:extLst>
                </a:gridCol>
                <a:gridCol w="1588790">
                  <a:extLst>
                    <a:ext uri="{9D8B030D-6E8A-4147-A177-3AD203B41FA5}">
                      <a16:colId xmlns:a16="http://schemas.microsoft.com/office/drawing/2014/main" val="790272711"/>
                    </a:ext>
                  </a:extLst>
                </a:gridCol>
                <a:gridCol w="1640039">
                  <a:extLst>
                    <a:ext uri="{9D8B030D-6E8A-4147-A177-3AD203B41FA5}">
                      <a16:colId xmlns:a16="http://schemas.microsoft.com/office/drawing/2014/main" val="4214877217"/>
                    </a:ext>
                  </a:extLst>
                </a:gridCol>
                <a:gridCol w="1640039">
                  <a:extLst>
                    <a:ext uri="{9D8B030D-6E8A-4147-A177-3AD203B41FA5}">
                      <a16:colId xmlns:a16="http://schemas.microsoft.com/office/drawing/2014/main" val="4253554771"/>
                    </a:ext>
                  </a:extLst>
                </a:gridCol>
              </a:tblGrid>
              <a:tr h="287872">
                <a:tc>
                  <a:txBody>
                    <a:bodyPr/>
                    <a:lstStyle/>
                    <a:p>
                      <a:pPr algn="l" fontAlgn="b">
                        <a:buNone/>
                      </a:pPr>
                      <a:r>
                        <a:rPr lang="en-DK" sz="1100" u="none" strike="noStrike" dirty="0">
                          <a:effectLst/>
                        </a:rPr>
                        <a:t> </a:t>
                      </a:r>
                      <a:endParaRPr lang="en-DK" sz="1100" b="0" i="0" u="none" strike="noStrike" dirty="0">
                        <a:effectLst/>
                        <a:latin typeface="Arial" panose="020B0604020202020204" pitchFamily="34" charset="0"/>
                      </a:endParaRPr>
                    </a:p>
                  </a:txBody>
                  <a:tcPr marL="9525" marR="9525" marT="9525" marB="0" anchor="b"/>
                </a:tc>
                <a:tc>
                  <a:txBody>
                    <a:bodyPr/>
                    <a:lstStyle/>
                    <a:p>
                      <a:pPr algn="ctr" fontAlgn="b">
                        <a:buNone/>
                      </a:pPr>
                      <a:r>
                        <a:rPr lang="da-DK" sz="1100" b="1" u="none" strike="noStrike">
                          <a:effectLst/>
                        </a:rPr>
                        <a:t> Budget 2025 </a:t>
                      </a:r>
                      <a:endParaRPr lang="da-DK" sz="1100" b="1" i="0" u="none" strike="noStrike">
                        <a:effectLst/>
                        <a:latin typeface="Arial" panose="020B0604020202020204" pitchFamily="34" charset="0"/>
                      </a:endParaRPr>
                    </a:p>
                  </a:txBody>
                  <a:tcPr marL="9525" marR="9525" marT="9525" marB="0" anchor="b"/>
                </a:tc>
                <a:tc>
                  <a:txBody>
                    <a:bodyPr/>
                    <a:lstStyle/>
                    <a:p>
                      <a:pPr algn="ctr" fontAlgn="b">
                        <a:buNone/>
                      </a:pPr>
                      <a:r>
                        <a:rPr lang="da-DK" sz="1100" b="1" u="none" strike="noStrike">
                          <a:effectLst/>
                        </a:rPr>
                        <a:t> Realiseret 2025 </a:t>
                      </a:r>
                      <a:endParaRPr lang="da-DK" sz="1100" b="1" i="0" u="none" strike="noStrike">
                        <a:effectLst/>
                        <a:latin typeface="Arial" panose="020B0604020202020204" pitchFamily="34" charset="0"/>
                      </a:endParaRPr>
                    </a:p>
                  </a:txBody>
                  <a:tcPr marL="9525" marR="9525" marT="9525" marB="0" anchor="b"/>
                </a:tc>
                <a:tc>
                  <a:txBody>
                    <a:bodyPr/>
                    <a:lstStyle/>
                    <a:p>
                      <a:pPr algn="ctr" fontAlgn="b">
                        <a:buNone/>
                      </a:pPr>
                      <a:r>
                        <a:rPr lang="da-DK" sz="1100" b="1" u="none" strike="noStrike">
                          <a:effectLst/>
                        </a:rPr>
                        <a:t> Realiseret 2025 - ny </a:t>
                      </a:r>
                      <a:endParaRPr lang="da-DK" sz="11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972160373"/>
                  </a:ext>
                </a:extLst>
              </a:tr>
              <a:tr h="182404">
                <a:tc>
                  <a:txBody>
                    <a:bodyPr/>
                    <a:lstStyle/>
                    <a:p>
                      <a:pPr algn="l" fontAlgn="b">
                        <a:buNone/>
                      </a:pPr>
                      <a:r>
                        <a:rPr lang="da-DK" sz="1100" u="none" strike="noStrike">
                          <a:effectLst/>
                        </a:rPr>
                        <a:t>Lønninger</a:t>
                      </a:r>
                      <a:endParaRPr lang="da-DK" sz="1100" b="0"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(2.825.000)</a:t>
                      </a:r>
                      <a:endParaRPr lang="en-DK" sz="1100" b="1"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(2.732.348)</a:t>
                      </a:r>
                      <a:endParaRPr lang="en-DK" sz="1100" b="1"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(2.868.454)</a:t>
                      </a:r>
                      <a:endParaRPr lang="en-DK" sz="11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986039425"/>
                  </a:ext>
                </a:extLst>
              </a:tr>
              <a:tr h="287872">
                <a:tc>
                  <a:txBody>
                    <a:bodyPr/>
                    <a:lstStyle/>
                    <a:p>
                      <a:pPr algn="l" fontAlgn="b">
                        <a:buNone/>
                      </a:pPr>
                      <a:r>
                        <a:rPr lang="da-DK" sz="1100" u="none" strike="noStrike">
                          <a:effectLst/>
                        </a:rPr>
                        <a:t>Kontingent DGU</a:t>
                      </a:r>
                      <a:endParaRPr lang="da-DK" sz="1100" b="0"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a:t>
                      </a:r>
                      <a:endParaRPr lang="en-DK" sz="1100" b="1"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a:t>
                      </a:r>
                      <a:endParaRPr lang="en-DK" sz="1100" b="1"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(123.752)</a:t>
                      </a:r>
                      <a:endParaRPr lang="en-DK" sz="11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664816688"/>
                  </a:ext>
                </a:extLst>
              </a:tr>
              <a:tr h="182404">
                <a:tc>
                  <a:txBody>
                    <a:bodyPr/>
                    <a:lstStyle/>
                    <a:p>
                      <a:pPr algn="l" fontAlgn="b">
                        <a:buNone/>
                      </a:pPr>
                      <a:r>
                        <a:rPr lang="da-DK" sz="1100" u="none" strike="noStrike">
                          <a:effectLst/>
                        </a:rPr>
                        <a:t>Greenfee, leje af buggy</a:t>
                      </a:r>
                      <a:endParaRPr lang="da-DK" sz="1100" b="0"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a:t>
                      </a:r>
                      <a:endParaRPr lang="en-DK" sz="1100" b="1"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a:t>
                      </a:r>
                      <a:endParaRPr lang="en-DK" sz="1100" b="1"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(76.500)</a:t>
                      </a:r>
                      <a:endParaRPr lang="en-DK" sz="11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878488703"/>
                  </a:ext>
                </a:extLst>
              </a:tr>
              <a:tr h="182404">
                <a:tc>
                  <a:txBody>
                    <a:bodyPr/>
                    <a:lstStyle/>
                    <a:p>
                      <a:pPr algn="l" fontAlgn="b">
                        <a:buNone/>
                      </a:pPr>
                      <a:r>
                        <a:rPr lang="da-DK" sz="1100" u="none" strike="noStrike">
                          <a:effectLst/>
                        </a:rPr>
                        <a:t>Øl, vand, vin, kaffe m.v.</a:t>
                      </a:r>
                      <a:endParaRPr lang="da-DK" sz="1100" b="0"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a:t>
                      </a:r>
                      <a:endParaRPr lang="en-DK" sz="1100" b="1"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a:t>
                      </a:r>
                      <a:endParaRPr lang="en-DK" sz="1100" b="1"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(343.281)</a:t>
                      </a:r>
                      <a:endParaRPr lang="en-DK" sz="11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490445534"/>
                  </a:ext>
                </a:extLst>
              </a:tr>
              <a:tr h="182404">
                <a:tc>
                  <a:txBody>
                    <a:bodyPr/>
                    <a:lstStyle/>
                    <a:p>
                      <a:pPr algn="l" fontAlgn="b">
                        <a:buNone/>
                      </a:pPr>
                      <a:r>
                        <a:rPr lang="da-DK" sz="1100" u="none" strike="noStrike">
                          <a:effectLst/>
                        </a:rPr>
                        <a:t>Mad</a:t>
                      </a:r>
                      <a:endParaRPr lang="da-DK" sz="1100" b="0"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a:t>
                      </a:r>
                      <a:endParaRPr lang="en-DK" sz="1100" b="1"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a:t>
                      </a:r>
                      <a:endParaRPr lang="en-DK" sz="1100" b="1"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(308.261)</a:t>
                      </a:r>
                      <a:endParaRPr lang="en-DK" sz="11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927967983"/>
                  </a:ext>
                </a:extLst>
              </a:tr>
              <a:tr h="182404">
                <a:tc>
                  <a:txBody>
                    <a:bodyPr/>
                    <a:lstStyle/>
                    <a:p>
                      <a:pPr algn="l" fontAlgn="b">
                        <a:buNone/>
                      </a:pPr>
                      <a:r>
                        <a:rPr lang="da-DK" sz="1100" u="none" strike="noStrike">
                          <a:effectLst/>
                        </a:rPr>
                        <a:t>Gebyr kortbetaling</a:t>
                      </a:r>
                      <a:endParaRPr lang="da-DK" sz="1100" b="0"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a:t>
                      </a:r>
                      <a:endParaRPr lang="en-DK" sz="1100" b="1"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a:t>
                      </a:r>
                      <a:endParaRPr lang="en-DK" sz="1100" b="1"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(43.968)</a:t>
                      </a:r>
                      <a:endParaRPr lang="en-DK" sz="11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218728396"/>
                  </a:ext>
                </a:extLst>
              </a:tr>
              <a:tr h="182404">
                <a:tc>
                  <a:txBody>
                    <a:bodyPr/>
                    <a:lstStyle/>
                    <a:p>
                      <a:pPr algn="l" fontAlgn="b">
                        <a:buNone/>
                      </a:pPr>
                      <a:r>
                        <a:rPr lang="da-DK" sz="1100" u="none" strike="noStrike">
                          <a:effectLst/>
                        </a:rPr>
                        <a:t>Sponsor &amp; Erhvervsklub</a:t>
                      </a:r>
                      <a:endParaRPr lang="da-DK" sz="1100" b="0"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a:t>
                      </a:r>
                      <a:endParaRPr lang="en-DK" sz="1100" b="1"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a:t>
                      </a:r>
                      <a:endParaRPr lang="en-DK" sz="1100" b="1"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(85.172)</a:t>
                      </a:r>
                      <a:endParaRPr lang="en-DK" sz="11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451051426"/>
                  </a:ext>
                </a:extLst>
              </a:tr>
              <a:tr h="182404">
                <a:tc>
                  <a:txBody>
                    <a:bodyPr/>
                    <a:lstStyle/>
                    <a:p>
                      <a:pPr algn="l" fontAlgn="b">
                        <a:buNone/>
                      </a:pPr>
                      <a:r>
                        <a:rPr lang="da-DK" sz="1100" u="none" strike="noStrike">
                          <a:effectLst/>
                        </a:rPr>
                        <a:t>Administrationsomk</a:t>
                      </a:r>
                      <a:endParaRPr lang="da-DK" sz="1100" b="0"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(295.000)</a:t>
                      </a:r>
                      <a:endParaRPr lang="en-DK" sz="1100" b="1"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(293.901)</a:t>
                      </a:r>
                      <a:endParaRPr lang="en-DK" sz="1100" b="1"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(305.244)</a:t>
                      </a:r>
                      <a:endParaRPr lang="en-DK" sz="11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955477335"/>
                  </a:ext>
                </a:extLst>
              </a:tr>
              <a:tr h="182404">
                <a:tc>
                  <a:txBody>
                    <a:bodyPr/>
                    <a:lstStyle/>
                    <a:p>
                      <a:pPr algn="l" fontAlgn="b">
                        <a:buNone/>
                      </a:pPr>
                      <a:r>
                        <a:rPr lang="da-DK" sz="1100" u="none" strike="noStrike">
                          <a:effectLst/>
                        </a:rPr>
                        <a:t>Ejendommen inkl. klubhus</a:t>
                      </a:r>
                      <a:endParaRPr lang="da-DK" sz="1100" b="0"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(300.000)</a:t>
                      </a:r>
                      <a:endParaRPr lang="en-DK" sz="1100" b="1"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(293.967)</a:t>
                      </a:r>
                      <a:endParaRPr lang="en-DK" sz="1100" b="1"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(260.409)</a:t>
                      </a:r>
                      <a:endParaRPr lang="en-DK" sz="11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205286252"/>
                  </a:ext>
                </a:extLst>
              </a:tr>
              <a:tr h="182404">
                <a:tc>
                  <a:txBody>
                    <a:bodyPr/>
                    <a:lstStyle/>
                    <a:p>
                      <a:pPr algn="l" fontAlgn="b">
                        <a:buNone/>
                      </a:pPr>
                      <a:r>
                        <a:rPr lang="da-DK" sz="1100" u="none" strike="noStrike" dirty="0">
                          <a:effectLst/>
                        </a:rPr>
                        <a:t>Reparation af klubhus inde &amp; ude</a:t>
                      </a:r>
                      <a:endParaRPr lang="da-DK" sz="1100" b="0" i="0" u="none" strike="noStrike" dirty="0">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a:t>
                      </a:r>
                      <a:endParaRPr lang="en-DK" sz="1100" b="1"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a:t>
                      </a:r>
                      <a:endParaRPr lang="en-DK" sz="1100" b="1"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(45.836)</a:t>
                      </a:r>
                      <a:endParaRPr lang="en-DK" sz="11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786175500"/>
                  </a:ext>
                </a:extLst>
              </a:tr>
              <a:tr h="182404">
                <a:tc>
                  <a:txBody>
                    <a:bodyPr/>
                    <a:lstStyle/>
                    <a:p>
                      <a:pPr algn="l" fontAlgn="b">
                        <a:buNone/>
                      </a:pPr>
                      <a:r>
                        <a:rPr lang="da-DK" sz="1100" u="none" strike="noStrike">
                          <a:effectLst/>
                        </a:rPr>
                        <a:t>Materialer til banen og områder</a:t>
                      </a:r>
                      <a:endParaRPr lang="da-DK" sz="1100" b="0"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(320.000)</a:t>
                      </a:r>
                      <a:endParaRPr lang="en-DK" sz="1100" b="1"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(287.082)</a:t>
                      </a:r>
                      <a:endParaRPr lang="en-DK" sz="1100" b="1"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(287.082)</a:t>
                      </a:r>
                      <a:endParaRPr lang="en-DK" sz="11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24790497"/>
                  </a:ext>
                </a:extLst>
              </a:tr>
              <a:tr h="182404">
                <a:tc>
                  <a:txBody>
                    <a:bodyPr/>
                    <a:lstStyle/>
                    <a:p>
                      <a:pPr algn="l" fontAlgn="b">
                        <a:buNone/>
                      </a:pPr>
                      <a:r>
                        <a:rPr lang="da-DK" sz="1100" u="none" strike="noStrike">
                          <a:effectLst/>
                        </a:rPr>
                        <a:t>Reparation / Vedligeholdelse</a:t>
                      </a:r>
                      <a:endParaRPr lang="da-DK" sz="1100" b="0" i="0" u="none" strike="noStrike">
                        <a:effectLst/>
                        <a:latin typeface="Arial" panose="020B0604020202020204" pitchFamily="34" charset="0"/>
                      </a:endParaRPr>
                    </a:p>
                  </a:txBody>
                  <a:tcPr marL="9525" marR="9525" marT="9525" marB="0" anchor="b"/>
                </a:tc>
                <a:tc>
                  <a:txBody>
                    <a:bodyPr/>
                    <a:lstStyle/>
                    <a:p>
                      <a:pPr algn="ctr" fontAlgn="ctr">
                        <a:buNone/>
                      </a:pPr>
                      <a:r>
                        <a:rPr lang="en-DK" sz="1100" b="1" u="none" strike="noStrike">
                          <a:effectLst/>
                        </a:rPr>
                        <a:t>     (500.000)</a:t>
                      </a:r>
                      <a:endParaRPr lang="en-DK" sz="1100" b="1" i="0" u="none" strike="noStrike">
                        <a:effectLst/>
                        <a:latin typeface="Arial" panose="020B0604020202020204" pitchFamily="34" charset="0"/>
                      </a:endParaRPr>
                    </a:p>
                  </a:txBody>
                  <a:tcPr marL="9525" marR="9525" marT="9525" marB="0" anchor="ctr"/>
                </a:tc>
                <a:tc>
                  <a:txBody>
                    <a:bodyPr/>
                    <a:lstStyle/>
                    <a:p>
                      <a:pPr algn="ctr" fontAlgn="ctr">
                        <a:buNone/>
                      </a:pPr>
                      <a:r>
                        <a:rPr lang="en-DK" sz="1100" b="1" u="none" strike="noStrike">
                          <a:effectLst/>
                        </a:rPr>
                        <a:t>      (571.054)</a:t>
                      </a:r>
                      <a:endParaRPr lang="en-DK" sz="1100" b="1" i="0" u="none" strike="noStrike">
                        <a:effectLst/>
                        <a:latin typeface="Arial" panose="020B0604020202020204" pitchFamily="34" charset="0"/>
                      </a:endParaRPr>
                    </a:p>
                  </a:txBody>
                  <a:tcPr marL="9525" marR="9525" marT="9525" marB="0" anchor="ctr"/>
                </a:tc>
                <a:tc>
                  <a:txBody>
                    <a:bodyPr/>
                    <a:lstStyle/>
                    <a:p>
                      <a:pPr algn="ctr" fontAlgn="ctr">
                        <a:buNone/>
                      </a:pPr>
                      <a:r>
                        <a:rPr lang="en-DK" sz="1100" b="1" u="none" strike="noStrike">
                          <a:effectLst/>
                        </a:rPr>
                        <a:t>      (571.054)</a:t>
                      </a:r>
                      <a:endParaRPr lang="en-DK" sz="1100" b="1" i="0" u="none" strike="noStrike">
                        <a:effectLst/>
                        <a:latin typeface="Arial" panose="020B0604020202020204" pitchFamily="34" charset="0"/>
                      </a:endParaRPr>
                    </a:p>
                  </a:txBody>
                  <a:tcPr marL="9525" marR="9525" marT="9525" marB="0" anchor="ctr"/>
                </a:tc>
                <a:extLst>
                  <a:ext uri="{0D108BD9-81ED-4DB2-BD59-A6C34878D82A}">
                    <a16:rowId xmlns:a16="http://schemas.microsoft.com/office/drawing/2014/main" val="3040587261"/>
                  </a:ext>
                </a:extLst>
              </a:tr>
              <a:tr h="182404">
                <a:tc>
                  <a:txBody>
                    <a:bodyPr/>
                    <a:lstStyle/>
                    <a:p>
                      <a:pPr algn="l" fontAlgn="b">
                        <a:buNone/>
                      </a:pPr>
                      <a:r>
                        <a:rPr lang="da-DK" sz="1100" u="none" strike="noStrike">
                          <a:effectLst/>
                        </a:rPr>
                        <a:t>Brændstof og Olie</a:t>
                      </a:r>
                      <a:endParaRPr lang="da-DK" sz="1100" b="0"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(80.000)</a:t>
                      </a:r>
                      <a:endParaRPr lang="en-DK" sz="1100" b="1"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(149.005)</a:t>
                      </a:r>
                      <a:endParaRPr lang="en-DK" sz="1100" b="1"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(149.005)</a:t>
                      </a:r>
                      <a:endParaRPr lang="en-DK" sz="11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825035780"/>
                  </a:ext>
                </a:extLst>
              </a:tr>
              <a:tr h="182404">
                <a:tc>
                  <a:txBody>
                    <a:bodyPr/>
                    <a:lstStyle/>
                    <a:p>
                      <a:pPr algn="l" fontAlgn="b">
                        <a:buNone/>
                      </a:pPr>
                      <a:r>
                        <a:rPr lang="da-DK" sz="1100" u="none" strike="noStrike">
                          <a:effectLst/>
                        </a:rPr>
                        <a:t>Udgifter vedr. juniorer</a:t>
                      </a:r>
                      <a:endParaRPr lang="da-DK" sz="1100" b="0"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   </a:t>
                      </a:r>
                      <a:endParaRPr lang="en-DK" sz="1100" b="1"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a:t>
                      </a:r>
                      <a:endParaRPr lang="en-DK" sz="1100" b="1"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   </a:t>
                      </a:r>
                      <a:endParaRPr lang="en-DK" sz="11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234949792"/>
                  </a:ext>
                </a:extLst>
              </a:tr>
              <a:tr h="182404">
                <a:tc>
                  <a:txBody>
                    <a:bodyPr/>
                    <a:lstStyle/>
                    <a:p>
                      <a:pPr algn="l" fontAlgn="b">
                        <a:buNone/>
                      </a:pPr>
                      <a:r>
                        <a:rPr lang="da-DK" sz="1100" u="none" strike="noStrike">
                          <a:effectLst/>
                        </a:rPr>
                        <a:t>Udgifter vedr. eliten</a:t>
                      </a:r>
                      <a:endParaRPr lang="da-DK" sz="1100" b="0"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(3.000)</a:t>
                      </a:r>
                      <a:endParaRPr lang="en-DK" sz="1100" b="1"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(5.212)</a:t>
                      </a:r>
                      <a:endParaRPr lang="en-DK" sz="1100" b="1"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(5.212)</a:t>
                      </a:r>
                      <a:endParaRPr lang="en-DK" sz="11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523546281"/>
                  </a:ext>
                </a:extLst>
              </a:tr>
              <a:tr h="182404">
                <a:tc>
                  <a:txBody>
                    <a:bodyPr/>
                    <a:lstStyle/>
                    <a:p>
                      <a:pPr algn="l" fontAlgn="b">
                        <a:buNone/>
                      </a:pPr>
                      <a:r>
                        <a:rPr lang="da-DK" sz="1100" u="none" strike="noStrike">
                          <a:effectLst/>
                        </a:rPr>
                        <a:t>Medlemsaktivitering markedsføring</a:t>
                      </a:r>
                      <a:endParaRPr lang="da-DK" sz="1100" b="0"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(40.000)</a:t>
                      </a:r>
                      <a:endParaRPr lang="en-DK" sz="1100" b="1"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(50.526)</a:t>
                      </a:r>
                      <a:endParaRPr lang="en-DK" sz="1100" b="1"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(50.525)</a:t>
                      </a:r>
                      <a:endParaRPr lang="en-DK" sz="11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620177439"/>
                  </a:ext>
                </a:extLst>
              </a:tr>
              <a:tr h="182404">
                <a:tc>
                  <a:txBody>
                    <a:bodyPr/>
                    <a:lstStyle/>
                    <a:p>
                      <a:pPr algn="l" fontAlgn="b">
                        <a:buNone/>
                      </a:pPr>
                      <a:r>
                        <a:rPr lang="da-DK" sz="1100" u="none" strike="noStrike">
                          <a:effectLst/>
                        </a:rPr>
                        <a:t>Jubilæums aktiviteter</a:t>
                      </a:r>
                      <a:endParaRPr lang="da-DK" sz="1100" b="0"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   </a:t>
                      </a:r>
                      <a:endParaRPr lang="en-DK" sz="1100" b="1"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a:t>
                      </a:r>
                      <a:endParaRPr lang="en-DK" sz="1100" b="1"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a:t>
                      </a:r>
                      <a:endParaRPr lang="en-DK" sz="11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882525874"/>
                  </a:ext>
                </a:extLst>
              </a:tr>
              <a:tr h="182404">
                <a:tc>
                  <a:txBody>
                    <a:bodyPr/>
                    <a:lstStyle/>
                    <a:p>
                      <a:pPr algn="l" fontAlgn="b">
                        <a:buNone/>
                      </a:pPr>
                      <a:r>
                        <a:rPr lang="da-DK" sz="1100" u="none" strike="noStrike">
                          <a:effectLst/>
                        </a:rPr>
                        <a:t>Udvalg</a:t>
                      </a:r>
                      <a:endParaRPr lang="da-DK" sz="1100" b="0"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(50.000)</a:t>
                      </a:r>
                      <a:endParaRPr lang="en-DK" sz="1100" b="1"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(52.042)</a:t>
                      </a:r>
                      <a:endParaRPr lang="en-DK" sz="1100" b="1"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(52.042)</a:t>
                      </a:r>
                      <a:endParaRPr lang="en-DK" sz="11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202415112"/>
                  </a:ext>
                </a:extLst>
              </a:tr>
              <a:tr h="182404">
                <a:tc>
                  <a:txBody>
                    <a:bodyPr/>
                    <a:lstStyle/>
                    <a:p>
                      <a:pPr algn="l" fontAlgn="b">
                        <a:buNone/>
                      </a:pPr>
                      <a:r>
                        <a:rPr lang="da-DK" sz="1100" u="none" strike="noStrike">
                          <a:effectLst/>
                        </a:rPr>
                        <a:t>Udgifter turneringer</a:t>
                      </a:r>
                      <a:endParaRPr lang="da-DK" sz="1100" b="0"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40.000 </a:t>
                      </a:r>
                      <a:endParaRPr lang="en-DK" sz="1100" b="1"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97.222 </a:t>
                      </a:r>
                      <a:endParaRPr lang="en-DK" sz="1100" b="1"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(25.729)</a:t>
                      </a:r>
                      <a:endParaRPr lang="en-DK" sz="11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287688297"/>
                  </a:ext>
                </a:extLst>
              </a:tr>
              <a:tr h="182404">
                <a:tc>
                  <a:txBody>
                    <a:bodyPr/>
                    <a:lstStyle/>
                    <a:p>
                      <a:pPr algn="l" fontAlgn="b">
                        <a:buNone/>
                      </a:pPr>
                      <a:r>
                        <a:rPr lang="da-DK" sz="1100" u="none" strike="noStrike">
                          <a:effectLst/>
                        </a:rPr>
                        <a:t>Udgifter Shop</a:t>
                      </a:r>
                      <a:endParaRPr lang="da-DK" sz="1100" b="0"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a:t>
                      </a:r>
                      <a:endParaRPr lang="en-DK" sz="1100" b="1"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a:t>
                      </a:r>
                      <a:endParaRPr lang="en-DK" sz="1100" b="1"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a:effectLst/>
                        </a:rPr>
                        <a:t>      (250.156)</a:t>
                      </a:r>
                      <a:endParaRPr lang="en-DK" sz="11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583830485"/>
                  </a:ext>
                </a:extLst>
              </a:tr>
              <a:tr h="182404">
                <a:tc>
                  <a:txBody>
                    <a:bodyPr/>
                    <a:lstStyle/>
                    <a:p>
                      <a:pPr algn="l" fontAlgn="b">
                        <a:buNone/>
                      </a:pPr>
                      <a:r>
                        <a:rPr lang="da-DK" sz="1100" u="none" strike="noStrike">
                          <a:effectLst/>
                        </a:rPr>
                        <a:t>Udgifter</a:t>
                      </a:r>
                      <a:endParaRPr lang="da-DK" sz="1100" b="1" i="0" u="none" strike="noStrike">
                        <a:effectLst/>
                        <a:latin typeface="Arial" panose="020B0604020202020204" pitchFamily="34" charset="0"/>
                      </a:endParaRPr>
                    </a:p>
                  </a:txBody>
                  <a:tcPr marL="9525" marR="9525" marT="9525" marB="0" anchor="b"/>
                </a:tc>
                <a:tc>
                  <a:txBody>
                    <a:bodyPr/>
                    <a:lstStyle/>
                    <a:p>
                      <a:pPr algn="ctr" fontAlgn="b">
                        <a:buNone/>
                      </a:pPr>
                      <a:r>
                        <a:rPr lang="en-DK" sz="1100" b="1" u="none" strike="noStrike" dirty="0">
                          <a:effectLst/>
                        </a:rPr>
                        <a:t>   (4.373.000)</a:t>
                      </a:r>
                      <a:endParaRPr lang="en-DK" sz="1100" b="1" i="0" u="none" strike="noStrike" dirty="0">
                        <a:effectLst/>
                        <a:latin typeface="Arial" panose="020B0604020202020204" pitchFamily="34" charset="0"/>
                      </a:endParaRPr>
                    </a:p>
                  </a:txBody>
                  <a:tcPr marL="9525" marR="9525" marT="9525" marB="0" anchor="b"/>
                </a:tc>
                <a:tc>
                  <a:txBody>
                    <a:bodyPr/>
                    <a:lstStyle/>
                    <a:p>
                      <a:pPr algn="ctr" fontAlgn="b">
                        <a:buNone/>
                      </a:pPr>
                      <a:r>
                        <a:rPr lang="en-DK" sz="1100" b="1" u="none" strike="noStrike" dirty="0">
                          <a:effectLst/>
                        </a:rPr>
                        <a:t>   (4.337.915)</a:t>
                      </a:r>
                      <a:endParaRPr lang="en-DK" sz="1100" b="1" i="0" u="none" strike="noStrike" dirty="0">
                        <a:effectLst/>
                        <a:latin typeface="Arial" panose="020B0604020202020204" pitchFamily="34" charset="0"/>
                      </a:endParaRPr>
                    </a:p>
                  </a:txBody>
                  <a:tcPr marL="9525" marR="9525" marT="9525" marB="0" anchor="b"/>
                </a:tc>
                <a:tc>
                  <a:txBody>
                    <a:bodyPr/>
                    <a:lstStyle/>
                    <a:p>
                      <a:pPr algn="ctr" fontAlgn="b">
                        <a:buNone/>
                      </a:pPr>
                      <a:r>
                        <a:rPr lang="en-DK" sz="1100" b="1" u="none" strike="noStrike" dirty="0">
                          <a:effectLst/>
                        </a:rPr>
                        <a:t>   (5.851.682)</a:t>
                      </a:r>
                      <a:endParaRPr lang="en-DK" sz="1100" b="1"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552908793"/>
                  </a:ext>
                </a:extLst>
              </a:tr>
            </a:tbl>
          </a:graphicData>
        </a:graphic>
      </p:graphicFrame>
    </p:spTree>
    <p:extLst>
      <p:ext uri="{BB962C8B-B14F-4D97-AF65-F5344CB8AC3E}">
        <p14:creationId xmlns:p14="http://schemas.microsoft.com/office/powerpoint/2010/main" val="3089026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549353"/>
            <a:ext cx="7772400" cy="936104"/>
          </a:xfrm>
        </p:spPr>
        <p:txBody>
          <a:bodyPr/>
          <a:lstStyle/>
          <a:p>
            <a:pPr algn="l"/>
            <a:r>
              <a:rPr lang="da-DK" b="1" dirty="0"/>
              <a:t>Resultatopgørelse </a:t>
            </a:r>
            <a:r>
              <a:rPr lang="da-DK" sz="1800" b="1" dirty="0"/>
              <a:t>Årets resultat</a:t>
            </a:r>
            <a:endParaRPr lang="da-DK" b="1" dirty="0"/>
          </a:p>
        </p:txBody>
      </p:sp>
      <p:sp>
        <p:nvSpPr>
          <p:cNvPr id="4" name="Rektangel 3"/>
          <p:cNvSpPr/>
          <p:nvPr/>
        </p:nvSpPr>
        <p:spPr>
          <a:xfrm>
            <a:off x="0" y="0"/>
            <a:ext cx="9144000" cy="404664"/>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0" y="6021288"/>
            <a:ext cx="9144000" cy="836712"/>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kstboks 7"/>
          <p:cNvSpPr txBox="1"/>
          <p:nvPr/>
        </p:nvSpPr>
        <p:spPr>
          <a:xfrm>
            <a:off x="2123728" y="6021288"/>
            <a:ext cx="4536504" cy="369332"/>
          </a:xfrm>
          <a:prstGeom prst="rect">
            <a:avLst/>
          </a:prstGeom>
          <a:noFill/>
        </p:spPr>
        <p:txBody>
          <a:bodyPr wrap="square" rtlCol="0">
            <a:spAutoFit/>
          </a:bodyPr>
          <a:lstStyle/>
          <a:p>
            <a:r>
              <a:rPr lang="da-DK" i="1" dirty="0">
                <a:solidFill>
                  <a:schemeClr val="bg1"/>
                </a:solidFill>
              </a:rPr>
              <a:t>- En af Fyns smukkeste baner!</a:t>
            </a:r>
          </a:p>
        </p:txBody>
      </p:sp>
      <p:pic>
        <p:nvPicPr>
          <p:cNvPr id="13" name="Billede 12" descr="Et billede, der indeholder spil, golf, sport, sidder&#10;&#10;Automatisk genereret beskrivelse">
            <a:extLst>
              <a:ext uri="{FF2B5EF4-FFF2-40B4-BE49-F238E27FC236}">
                <a16:creationId xmlns:a16="http://schemas.microsoft.com/office/drawing/2014/main" id="{168AF661-A2B1-40CF-AF54-8F28B4389C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864" y="5587588"/>
            <a:ext cx="1080000" cy="1011414"/>
          </a:xfrm>
          <a:prstGeom prst="rect">
            <a:avLst/>
          </a:prstGeom>
        </p:spPr>
      </p:pic>
      <p:graphicFrame>
        <p:nvGraphicFramePr>
          <p:cNvPr id="7" name="Tabel 6">
            <a:extLst>
              <a:ext uri="{FF2B5EF4-FFF2-40B4-BE49-F238E27FC236}">
                <a16:creationId xmlns:a16="http://schemas.microsoft.com/office/drawing/2014/main" id="{9A2E03DA-6F72-32FE-0F18-54B056D127B4}"/>
              </a:ext>
            </a:extLst>
          </p:cNvPr>
          <p:cNvGraphicFramePr>
            <a:graphicFrameLocks noGrp="1"/>
          </p:cNvGraphicFramePr>
          <p:nvPr>
            <p:extLst>
              <p:ext uri="{D42A27DB-BD31-4B8C-83A1-F6EECF244321}">
                <p14:modId xmlns:p14="http://schemas.microsoft.com/office/powerpoint/2010/main" val="3384086171"/>
              </p:ext>
            </p:extLst>
          </p:nvPr>
        </p:nvGraphicFramePr>
        <p:xfrm>
          <a:off x="143508" y="1448627"/>
          <a:ext cx="8856984" cy="4175792"/>
        </p:xfrm>
        <a:graphic>
          <a:graphicData uri="http://schemas.openxmlformats.org/drawingml/2006/table">
            <a:tbl>
              <a:tblPr>
                <a:tableStyleId>{5C22544A-7EE6-4342-B048-85BDC9FD1C3A}</a:tableStyleId>
              </a:tblPr>
              <a:tblGrid>
                <a:gridCol w="4061324">
                  <a:extLst>
                    <a:ext uri="{9D8B030D-6E8A-4147-A177-3AD203B41FA5}">
                      <a16:colId xmlns:a16="http://schemas.microsoft.com/office/drawing/2014/main" val="977498953"/>
                    </a:ext>
                  </a:extLst>
                </a:gridCol>
                <a:gridCol w="1658499">
                  <a:extLst>
                    <a:ext uri="{9D8B030D-6E8A-4147-A177-3AD203B41FA5}">
                      <a16:colId xmlns:a16="http://schemas.microsoft.com/office/drawing/2014/main" val="1033093230"/>
                    </a:ext>
                  </a:extLst>
                </a:gridCol>
                <a:gridCol w="1658499">
                  <a:extLst>
                    <a:ext uri="{9D8B030D-6E8A-4147-A177-3AD203B41FA5}">
                      <a16:colId xmlns:a16="http://schemas.microsoft.com/office/drawing/2014/main" val="4025979478"/>
                    </a:ext>
                  </a:extLst>
                </a:gridCol>
                <a:gridCol w="1478662">
                  <a:extLst>
                    <a:ext uri="{9D8B030D-6E8A-4147-A177-3AD203B41FA5}">
                      <a16:colId xmlns:a16="http://schemas.microsoft.com/office/drawing/2014/main" val="1065109499"/>
                    </a:ext>
                  </a:extLst>
                </a:gridCol>
              </a:tblGrid>
              <a:tr h="521974">
                <a:tc>
                  <a:txBody>
                    <a:bodyPr/>
                    <a:lstStyle/>
                    <a:p>
                      <a:pPr algn="l" fontAlgn="b">
                        <a:buNone/>
                      </a:pPr>
                      <a:r>
                        <a:rPr lang="en-DK" sz="1500" u="none" strike="noStrike" dirty="0">
                          <a:effectLst/>
                        </a:rPr>
                        <a:t> </a:t>
                      </a:r>
                      <a:endParaRPr lang="en-DK" sz="1500" b="0" i="0" u="none" strike="noStrike" dirty="0">
                        <a:effectLst/>
                        <a:latin typeface="Arial" panose="020B0604020202020204" pitchFamily="34" charset="0"/>
                      </a:endParaRPr>
                    </a:p>
                  </a:txBody>
                  <a:tcPr marL="9525" marR="9525" marT="9525" marB="0" anchor="b"/>
                </a:tc>
                <a:tc>
                  <a:txBody>
                    <a:bodyPr/>
                    <a:lstStyle/>
                    <a:p>
                      <a:pPr algn="ctr" fontAlgn="ctr">
                        <a:buNone/>
                      </a:pPr>
                      <a:r>
                        <a:rPr lang="da-DK" sz="1500" b="1" u="none" strike="noStrike">
                          <a:effectLst/>
                        </a:rPr>
                        <a:t> Budget 2025 </a:t>
                      </a:r>
                      <a:endParaRPr lang="da-DK" sz="1500" b="1" i="0" u="none" strike="noStrike">
                        <a:effectLst/>
                        <a:latin typeface="Arial" panose="020B0604020202020204" pitchFamily="34" charset="0"/>
                      </a:endParaRPr>
                    </a:p>
                  </a:txBody>
                  <a:tcPr marL="9525" marR="9525" marT="9525" marB="0" anchor="ctr"/>
                </a:tc>
                <a:tc>
                  <a:txBody>
                    <a:bodyPr/>
                    <a:lstStyle/>
                    <a:p>
                      <a:pPr algn="ctr" fontAlgn="ctr">
                        <a:buNone/>
                      </a:pPr>
                      <a:r>
                        <a:rPr lang="da-DK" sz="1500" b="1" u="none" strike="noStrike">
                          <a:effectLst/>
                        </a:rPr>
                        <a:t> Realiseret 2025 </a:t>
                      </a:r>
                      <a:endParaRPr lang="da-DK" sz="1500" b="1" i="0" u="none" strike="noStrike">
                        <a:effectLst/>
                        <a:latin typeface="Arial" panose="020B0604020202020204" pitchFamily="34" charset="0"/>
                      </a:endParaRPr>
                    </a:p>
                  </a:txBody>
                  <a:tcPr marL="9525" marR="9525" marT="9525" marB="0" anchor="ctr"/>
                </a:tc>
                <a:tc>
                  <a:txBody>
                    <a:bodyPr/>
                    <a:lstStyle/>
                    <a:p>
                      <a:pPr algn="ctr" fontAlgn="b">
                        <a:buNone/>
                      </a:pPr>
                      <a:r>
                        <a:rPr lang="da-DK" sz="1500" b="1" u="none" strike="noStrike">
                          <a:effectLst/>
                        </a:rPr>
                        <a:t> Realiseret 2025 - ny </a:t>
                      </a:r>
                      <a:endParaRPr lang="da-DK" sz="15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199472788"/>
                  </a:ext>
                </a:extLst>
              </a:tr>
              <a:tr h="260987">
                <a:tc>
                  <a:txBody>
                    <a:bodyPr/>
                    <a:lstStyle/>
                    <a:p>
                      <a:pPr algn="l" fontAlgn="b">
                        <a:buNone/>
                      </a:pPr>
                      <a:endParaRPr lang="en-DK" sz="1500" b="0" i="0" u="none" strike="noStrike">
                        <a:effectLst/>
                        <a:latin typeface="Arial" panose="020B0604020202020204" pitchFamily="34" charset="0"/>
                      </a:endParaRPr>
                    </a:p>
                  </a:txBody>
                  <a:tcPr marL="9525" marR="9525" marT="9525" marB="0" anchor="b"/>
                </a:tc>
                <a:tc>
                  <a:txBody>
                    <a:bodyPr/>
                    <a:lstStyle/>
                    <a:p>
                      <a:pPr algn="ctr" fontAlgn="b">
                        <a:buNone/>
                      </a:pPr>
                      <a:endParaRPr lang="en-DK" sz="1500" b="1" i="0" u="none" strike="noStrike">
                        <a:effectLst/>
                        <a:latin typeface="Arial" panose="020B0604020202020204" pitchFamily="34" charset="0"/>
                      </a:endParaRPr>
                    </a:p>
                  </a:txBody>
                  <a:tcPr marL="9525" marR="9525" marT="9525" marB="0" anchor="b"/>
                </a:tc>
                <a:tc>
                  <a:txBody>
                    <a:bodyPr/>
                    <a:lstStyle/>
                    <a:p>
                      <a:pPr algn="ctr" fontAlgn="b">
                        <a:buNone/>
                      </a:pPr>
                      <a:endParaRPr lang="en-DK" sz="1500" b="1" i="0" u="none" strike="noStrike">
                        <a:effectLst/>
                        <a:latin typeface="Arial" panose="020B0604020202020204" pitchFamily="34" charset="0"/>
                      </a:endParaRPr>
                    </a:p>
                  </a:txBody>
                  <a:tcPr marL="9525" marR="9525" marT="9525" marB="0" anchor="b"/>
                </a:tc>
                <a:tc>
                  <a:txBody>
                    <a:bodyPr/>
                    <a:lstStyle/>
                    <a:p>
                      <a:pPr algn="ctr" fontAlgn="b">
                        <a:buNone/>
                      </a:pPr>
                      <a:endParaRPr lang="en-DK" sz="15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739726614"/>
                  </a:ext>
                </a:extLst>
              </a:tr>
              <a:tr h="260987">
                <a:tc>
                  <a:txBody>
                    <a:bodyPr/>
                    <a:lstStyle/>
                    <a:p>
                      <a:pPr algn="l" fontAlgn="b">
                        <a:buNone/>
                      </a:pPr>
                      <a:r>
                        <a:rPr lang="da-DK" sz="1500" u="none" strike="noStrike">
                          <a:effectLst/>
                        </a:rPr>
                        <a:t>Indtægter</a:t>
                      </a:r>
                      <a:endParaRPr lang="da-DK" sz="1500" b="0" i="0" u="none" strike="noStrike">
                        <a:effectLst/>
                        <a:latin typeface="Arial" panose="020B0604020202020204" pitchFamily="34" charset="0"/>
                      </a:endParaRPr>
                    </a:p>
                  </a:txBody>
                  <a:tcPr marL="9525" marR="9525" marT="9525" marB="0" anchor="b"/>
                </a:tc>
                <a:tc>
                  <a:txBody>
                    <a:bodyPr/>
                    <a:lstStyle/>
                    <a:p>
                      <a:pPr algn="ctr" fontAlgn="b">
                        <a:buNone/>
                      </a:pPr>
                      <a:r>
                        <a:rPr lang="en-DK" sz="1500" b="1" u="none" strike="noStrike">
                          <a:effectLst/>
                        </a:rPr>
                        <a:t>           4.740.000 </a:t>
                      </a:r>
                      <a:endParaRPr lang="en-DK" sz="1500" b="1" i="0" u="none" strike="noStrike">
                        <a:effectLst/>
                        <a:latin typeface="Arial" panose="020B0604020202020204" pitchFamily="34" charset="0"/>
                      </a:endParaRPr>
                    </a:p>
                  </a:txBody>
                  <a:tcPr marL="9525" marR="9525" marT="9525" marB="0" anchor="b"/>
                </a:tc>
                <a:tc>
                  <a:txBody>
                    <a:bodyPr/>
                    <a:lstStyle/>
                    <a:p>
                      <a:pPr algn="ctr" fontAlgn="b">
                        <a:buNone/>
                      </a:pPr>
                      <a:r>
                        <a:rPr lang="en-DK" sz="1500" b="1" u="none" strike="noStrike">
                          <a:effectLst/>
                        </a:rPr>
                        <a:t>           4.687.037 </a:t>
                      </a:r>
                      <a:endParaRPr lang="en-DK" sz="1500" b="1" i="0" u="none" strike="noStrike">
                        <a:effectLst/>
                        <a:latin typeface="Arial" panose="020B0604020202020204" pitchFamily="34" charset="0"/>
                      </a:endParaRPr>
                    </a:p>
                  </a:txBody>
                  <a:tcPr marL="9525" marR="9525" marT="9525" marB="0" anchor="b"/>
                </a:tc>
                <a:tc>
                  <a:txBody>
                    <a:bodyPr/>
                    <a:lstStyle/>
                    <a:p>
                      <a:pPr algn="ctr" fontAlgn="b">
                        <a:buNone/>
                      </a:pPr>
                      <a:r>
                        <a:rPr lang="en-DK" sz="1500" b="1" u="none" strike="noStrike">
                          <a:effectLst/>
                        </a:rPr>
                        <a:t>        6.200.804 </a:t>
                      </a:r>
                      <a:endParaRPr lang="en-DK" sz="15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680602374"/>
                  </a:ext>
                </a:extLst>
              </a:tr>
              <a:tr h="260987">
                <a:tc>
                  <a:txBody>
                    <a:bodyPr/>
                    <a:lstStyle/>
                    <a:p>
                      <a:pPr algn="l" fontAlgn="b">
                        <a:buNone/>
                      </a:pPr>
                      <a:r>
                        <a:rPr lang="da-DK" sz="1500" u="none" strike="noStrike">
                          <a:effectLst/>
                        </a:rPr>
                        <a:t>Udgifter</a:t>
                      </a:r>
                      <a:endParaRPr lang="da-DK" sz="1500" b="0" i="0" u="none" strike="noStrike">
                        <a:effectLst/>
                        <a:latin typeface="Arial" panose="020B0604020202020204" pitchFamily="34" charset="0"/>
                      </a:endParaRPr>
                    </a:p>
                  </a:txBody>
                  <a:tcPr marL="9525" marR="9525" marT="9525" marB="0" anchor="b"/>
                </a:tc>
                <a:tc>
                  <a:txBody>
                    <a:bodyPr/>
                    <a:lstStyle/>
                    <a:p>
                      <a:pPr algn="ctr" fontAlgn="b">
                        <a:buNone/>
                      </a:pPr>
                      <a:r>
                        <a:rPr lang="en-DK" sz="1500" b="1" u="none" strike="noStrike">
                          <a:effectLst/>
                        </a:rPr>
                        <a:t>          (4.373.000)</a:t>
                      </a:r>
                      <a:endParaRPr lang="en-DK" sz="1500" b="1" i="0" u="none" strike="noStrike">
                        <a:effectLst/>
                        <a:latin typeface="Arial" panose="020B0604020202020204" pitchFamily="34" charset="0"/>
                      </a:endParaRPr>
                    </a:p>
                  </a:txBody>
                  <a:tcPr marL="9525" marR="9525" marT="9525" marB="0" anchor="b"/>
                </a:tc>
                <a:tc>
                  <a:txBody>
                    <a:bodyPr/>
                    <a:lstStyle/>
                    <a:p>
                      <a:pPr algn="ctr" fontAlgn="b">
                        <a:buNone/>
                      </a:pPr>
                      <a:r>
                        <a:rPr lang="en-DK" sz="1500" b="1" u="none" strike="noStrike">
                          <a:effectLst/>
                        </a:rPr>
                        <a:t>          (4.337.915)</a:t>
                      </a:r>
                      <a:endParaRPr lang="en-DK" sz="1500" b="1" i="0" u="none" strike="noStrike">
                        <a:effectLst/>
                        <a:latin typeface="Arial" panose="020B0604020202020204" pitchFamily="34" charset="0"/>
                      </a:endParaRPr>
                    </a:p>
                  </a:txBody>
                  <a:tcPr marL="9525" marR="9525" marT="9525" marB="0" anchor="b"/>
                </a:tc>
                <a:tc>
                  <a:txBody>
                    <a:bodyPr/>
                    <a:lstStyle/>
                    <a:p>
                      <a:pPr algn="ctr" fontAlgn="b">
                        <a:buNone/>
                      </a:pPr>
                      <a:r>
                        <a:rPr lang="en-DK" sz="1500" b="1" u="none" strike="noStrike">
                          <a:effectLst/>
                        </a:rPr>
                        <a:t>       (5.851.682)</a:t>
                      </a:r>
                      <a:endParaRPr lang="en-DK" sz="15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372310156"/>
                  </a:ext>
                </a:extLst>
              </a:tr>
              <a:tr h="260987">
                <a:tc>
                  <a:txBody>
                    <a:bodyPr/>
                    <a:lstStyle/>
                    <a:p>
                      <a:pPr algn="l" fontAlgn="b">
                        <a:buNone/>
                      </a:pPr>
                      <a:endParaRPr lang="en-DK" sz="1500" b="0" i="0" u="none" strike="noStrike">
                        <a:effectLst/>
                        <a:latin typeface="Arial" panose="020B0604020202020204" pitchFamily="34" charset="0"/>
                      </a:endParaRPr>
                    </a:p>
                  </a:txBody>
                  <a:tcPr marL="9525" marR="9525" marT="9525" marB="0" anchor="b"/>
                </a:tc>
                <a:tc>
                  <a:txBody>
                    <a:bodyPr/>
                    <a:lstStyle/>
                    <a:p>
                      <a:pPr algn="ctr" fontAlgn="b">
                        <a:buNone/>
                      </a:pPr>
                      <a:endParaRPr lang="en-DK" sz="1500" b="1" i="0" u="none" strike="noStrike">
                        <a:effectLst/>
                        <a:latin typeface="Arial" panose="020B0604020202020204" pitchFamily="34" charset="0"/>
                      </a:endParaRPr>
                    </a:p>
                  </a:txBody>
                  <a:tcPr marL="9525" marR="9525" marT="9525" marB="0" anchor="b"/>
                </a:tc>
                <a:tc>
                  <a:txBody>
                    <a:bodyPr/>
                    <a:lstStyle/>
                    <a:p>
                      <a:pPr algn="ctr" fontAlgn="b">
                        <a:buNone/>
                      </a:pPr>
                      <a:endParaRPr lang="en-DK" sz="1500" b="1" i="0" u="none" strike="noStrike">
                        <a:effectLst/>
                        <a:latin typeface="Arial" panose="020B0604020202020204" pitchFamily="34" charset="0"/>
                      </a:endParaRPr>
                    </a:p>
                  </a:txBody>
                  <a:tcPr marL="9525" marR="9525" marT="9525" marB="0" anchor="b"/>
                </a:tc>
                <a:tc>
                  <a:txBody>
                    <a:bodyPr/>
                    <a:lstStyle/>
                    <a:p>
                      <a:pPr algn="ctr" fontAlgn="b">
                        <a:buNone/>
                      </a:pPr>
                      <a:endParaRPr lang="en-DK" sz="15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627680606"/>
                  </a:ext>
                </a:extLst>
              </a:tr>
              <a:tr h="260987">
                <a:tc>
                  <a:txBody>
                    <a:bodyPr/>
                    <a:lstStyle/>
                    <a:p>
                      <a:pPr algn="l" fontAlgn="b">
                        <a:buNone/>
                      </a:pPr>
                      <a:r>
                        <a:rPr lang="da-DK" sz="1500" u="none" strike="noStrike">
                          <a:effectLst/>
                        </a:rPr>
                        <a:t>Resultat før finansiering</a:t>
                      </a:r>
                      <a:endParaRPr lang="da-DK" sz="1500" b="1" i="0" u="none" strike="noStrike">
                        <a:effectLst/>
                        <a:latin typeface="Arial" panose="020B0604020202020204" pitchFamily="34" charset="0"/>
                      </a:endParaRPr>
                    </a:p>
                  </a:txBody>
                  <a:tcPr marL="9525" marR="9525" marT="9525" marB="0" anchor="b"/>
                </a:tc>
                <a:tc>
                  <a:txBody>
                    <a:bodyPr/>
                    <a:lstStyle/>
                    <a:p>
                      <a:pPr algn="ctr" fontAlgn="b">
                        <a:buNone/>
                      </a:pPr>
                      <a:r>
                        <a:rPr lang="en-DK" sz="1500" b="1" u="none" strike="noStrike">
                          <a:effectLst/>
                        </a:rPr>
                        <a:t>             367.000 </a:t>
                      </a:r>
                      <a:endParaRPr lang="en-DK" sz="1500" b="1" i="0" u="none" strike="noStrike">
                        <a:effectLst/>
                        <a:latin typeface="Arial" panose="020B0604020202020204" pitchFamily="34" charset="0"/>
                      </a:endParaRPr>
                    </a:p>
                  </a:txBody>
                  <a:tcPr marL="9525" marR="9525" marT="9525" marB="0" anchor="b"/>
                </a:tc>
                <a:tc>
                  <a:txBody>
                    <a:bodyPr/>
                    <a:lstStyle/>
                    <a:p>
                      <a:pPr algn="ctr" fontAlgn="b">
                        <a:buNone/>
                      </a:pPr>
                      <a:r>
                        <a:rPr lang="en-DK" sz="1500" b="1" u="none" strike="noStrike">
                          <a:effectLst/>
                        </a:rPr>
                        <a:t>             349.122 </a:t>
                      </a:r>
                      <a:endParaRPr lang="en-DK" sz="1500" b="1" i="0" u="none" strike="noStrike">
                        <a:effectLst/>
                        <a:latin typeface="Arial" panose="020B0604020202020204" pitchFamily="34" charset="0"/>
                      </a:endParaRPr>
                    </a:p>
                  </a:txBody>
                  <a:tcPr marL="9525" marR="9525" marT="9525" marB="0" anchor="b"/>
                </a:tc>
                <a:tc>
                  <a:txBody>
                    <a:bodyPr/>
                    <a:lstStyle/>
                    <a:p>
                      <a:pPr algn="ctr" fontAlgn="b">
                        <a:buNone/>
                      </a:pPr>
                      <a:r>
                        <a:rPr lang="en-DK" sz="1500" b="1" u="none" strike="noStrike">
                          <a:effectLst/>
                        </a:rPr>
                        <a:t>          349.122 </a:t>
                      </a:r>
                      <a:endParaRPr lang="en-DK" sz="15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988888823"/>
                  </a:ext>
                </a:extLst>
              </a:tr>
              <a:tr h="260987">
                <a:tc>
                  <a:txBody>
                    <a:bodyPr/>
                    <a:lstStyle/>
                    <a:p>
                      <a:pPr algn="l" fontAlgn="b">
                        <a:buNone/>
                      </a:pPr>
                      <a:r>
                        <a:rPr lang="en-DK" sz="1500" u="none" strike="noStrike">
                          <a:effectLst/>
                        </a:rPr>
                        <a:t> </a:t>
                      </a:r>
                      <a:endParaRPr lang="en-DK" sz="1500" b="1" i="0" u="none" strike="noStrike">
                        <a:effectLst/>
                        <a:latin typeface="Arial" panose="020B0604020202020204" pitchFamily="34" charset="0"/>
                      </a:endParaRPr>
                    </a:p>
                  </a:txBody>
                  <a:tcPr marL="9525" marR="9525" marT="9525" marB="0" anchor="b"/>
                </a:tc>
                <a:tc>
                  <a:txBody>
                    <a:bodyPr/>
                    <a:lstStyle/>
                    <a:p>
                      <a:pPr algn="ctr" fontAlgn="b">
                        <a:buNone/>
                      </a:pPr>
                      <a:r>
                        <a:rPr lang="en-DK" sz="1500" b="1" u="none" strike="noStrike">
                          <a:effectLst/>
                        </a:rPr>
                        <a:t> </a:t>
                      </a:r>
                      <a:endParaRPr lang="en-DK" sz="1500" b="1" i="0" u="none" strike="noStrike">
                        <a:effectLst/>
                        <a:latin typeface="Arial" panose="020B0604020202020204" pitchFamily="34" charset="0"/>
                      </a:endParaRPr>
                    </a:p>
                  </a:txBody>
                  <a:tcPr marL="9525" marR="9525" marT="9525" marB="0" anchor="b"/>
                </a:tc>
                <a:tc>
                  <a:txBody>
                    <a:bodyPr/>
                    <a:lstStyle/>
                    <a:p>
                      <a:pPr algn="ctr" fontAlgn="b">
                        <a:buNone/>
                      </a:pPr>
                      <a:r>
                        <a:rPr lang="en-DK" sz="1500" b="1" u="none" strike="noStrike">
                          <a:effectLst/>
                        </a:rPr>
                        <a:t> </a:t>
                      </a:r>
                      <a:endParaRPr lang="en-DK" sz="1500" b="1" i="0" u="none" strike="noStrike">
                        <a:effectLst/>
                        <a:latin typeface="Arial" panose="020B0604020202020204" pitchFamily="34" charset="0"/>
                      </a:endParaRPr>
                    </a:p>
                  </a:txBody>
                  <a:tcPr marL="9525" marR="9525" marT="9525" marB="0" anchor="b"/>
                </a:tc>
                <a:tc>
                  <a:txBody>
                    <a:bodyPr/>
                    <a:lstStyle/>
                    <a:p>
                      <a:pPr algn="ctr" fontAlgn="b">
                        <a:buNone/>
                      </a:pPr>
                      <a:r>
                        <a:rPr lang="en-DK" sz="1500" b="1" u="none" strike="noStrike">
                          <a:effectLst/>
                        </a:rPr>
                        <a:t> </a:t>
                      </a:r>
                      <a:endParaRPr lang="en-DK" sz="15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610620987"/>
                  </a:ext>
                </a:extLst>
              </a:tr>
              <a:tr h="260987">
                <a:tc>
                  <a:txBody>
                    <a:bodyPr/>
                    <a:lstStyle/>
                    <a:p>
                      <a:pPr algn="l" fontAlgn="b">
                        <a:buNone/>
                      </a:pPr>
                      <a:r>
                        <a:rPr lang="da-DK" sz="1500" u="none" strike="noStrike">
                          <a:effectLst/>
                        </a:rPr>
                        <a:t>Finansielle omkostninger</a:t>
                      </a:r>
                      <a:endParaRPr lang="da-DK" sz="1500" b="1" i="0" u="none" strike="noStrike">
                        <a:effectLst/>
                        <a:latin typeface="Arial" panose="020B0604020202020204" pitchFamily="34" charset="0"/>
                      </a:endParaRPr>
                    </a:p>
                  </a:txBody>
                  <a:tcPr marL="9525" marR="9525" marT="9525" marB="0" anchor="b"/>
                </a:tc>
                <a:tc>
                  <a:txBody>
                    <a:bodyPr/>
                    <a:lstStyle/>
                    <a:p>
                      <a:pPr algn="ctr" fontAlgn="b">
                        <a:buNone/>
                      </a:pPr>
                      <a:r>
                        <a:rPr lang="en-DK" sz="1500" b="1" u="none" strike="noStrike">
                          <a:effectLst/>
                        </a:rPr>
                        <a:t>              (60.000)</a:t>
                      </a:r>
                      <a:endParaRPr lang="en-DK" sz="1500" b="1" i="0" u="none" strike="noStrike">
                        <a:effectLst/>
                        <a:latin typeface="Arial" panose="020B0604020202020204" pitchFamily="34" charset="0"/>
                      </a:endParaRPr>
                    </a:p>
                  </a:txBody>
                  <a:tcPr marL="9525" marR="9525" marT="9525" marB="0" anchor="b"/>
                </a:tc>
                <a:tc>
                  <a:txBody>
                    <a:bodyPr/>
                    <a:lstStyle/>
                    <a:p>
                      <a:pPr algn="ctr" fontAlgn="b">
                        <a:buNone/>
                      </a:pPr>
                      <a:r>
                        <a:rPr lang="en-DK" sz="1500" b="1" u="none" strike="noStrike">
                          <a:effectLst/>
                        </a:rPr>
                        <a:t>              (46.404)</a:t>
                      </a:r>
                      <a:endParaRPr lang="en-DK" sz="1500" b="1" i="0" u="none" strike="noStrike">
                        <a:effectLst/>
                        <a:latin typeface="Arial" panose="020B0604020202020204" pitchFamily="34" charset="0"/>
                      </a:endParaRPr>
                    </a:p>
                  </a:txBody>
                  <a:tcPr marL="9525" marR="9525" marT="9525" marB="0" anchor="b"/>
                </a:tc>
                <a:tc>
                  <a:txBody>
                    <a:bodyPr/>
                    <a:lstStyle/>
                    <a:p>
                      <a:pPr algn="ctr" fontAlgn="b">
                        <a:buNone/>
                      </a:pPr>
                      <a:r>
                        <a:rPr lang="en-DK" sz="1500" b="1" u="none" strike="noStrike">
                          <a:effectLst/>
                        </a:rPr>
                        <a:t>           (46.404)</a:t>
                      </a:r>
                      <a:endParaRPr lang="en-DK" sz="15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941989821"/>
                  </a:ext>
                </a:extLst>
              </a:tr>
              <a:tr h="260987">
                <a:tc>
                  <a:txBody>
                    <a:bodyPr/>
                    <a:lstStyle/>
                    <a:p>
                      <a:pPr algn="l" fontAlgn="b">
                        <a:buNone/>
                      </a:pPr>
                      <a:r>
                        <a:rPr lang="en-DK" sz="1500" u="none" strike="noStrike">
                          <a:effectLst/>
                        </a:rPr>
                        <a:t> </a:t>
                      </a:r>
                      <a:endParaRPr lang="en-DK" sz="1500" b="1" i="0" u="none" strike="noStrike">
                        <a:effectLst/>
                        <a:latin typeface="Arial" panose="020B0604020202020204" pitchFamily="34" charset="0"/>
                      </a:endParaRPr>
                    </a:p>
                  </a:txBody>
                  <a:tcPr marL="9525" marR="9525" marT="9525" marB="0" anchor="b"/>
                </a:tc>
                <a:tc>
                  <a:txBody>
                    <a:bodyPr/>
                    <a:lstStyle/>
                    <a:p>
                      <a:pPr algn="ctr" fontAlgn="b">
                        <a:buNone/>
                      </a:pPr>
                      <a:r>
                        <a:rPr lang="en-DK" sz="1500" b="1" u="none" strike="noStrike">
                          <a:effectLst/>
                        </a:rPr>
                        <a:t> </a:t>
                      </a:r>
                      <a:endParaRPr lang="en-DK" sz="1500" b="1" i="0" u="none" strike="noStrike">
                        <a:effectLst/>
                        <a:latin typeface="Arial" panose="020B0604020202020204" pitchFamily="34" charset="0"/>
                      </a:endParaRPr>
                    </a:p>
                  </a:txBody>
                  <a:tcPr marL="9525" marR="9525" marT="9525" marB="0" anchor="b"/>
                </a:tc>
                <a:tc>
                  <a:txBody>
                    <a:bodyPr/>
                    <a:lstStyle/>
                    <a:p>
                      <a:pPr algn="ctr" fontAlgn="b">
                        <a:buNone/>
                      </a:pPr>
                      <a:r>
                        <a:rPr lang="en-DK" sz="1500" b="1" u="none" strike="noStrike">
                          <a:effectLst/>
                        </a:rPr>
                        <a:t> </a:t>
                      </a:r>
                      <a:endParaRPr lang="en-DK" sz="1500" b="1" i="0" u="none" strike="noStrike">
                        <a:effectLst/>
                        <a:latin typeface="Arial" panose="020B0604020202020204" pitchFamily="34" charset="0"/>
                      </a:endParaRPr>
                    </a:p>
                  </a:txBody>
                  <a:tcPr marL="9525" marR="9525" marT="9525" marB="0" anchor="b"/>
                </a:tc>
                <a:tc>
                  <a:txBody>
                    <a:bodyPr/>
                    <a:lstStyle/>
                    <a:p>
                      <a:pPr algn="ctr" fontAlgn="b">
                        <a:buNone/>
                      </a:pPr>
                      <a:r>
                        <a:rPr lang="en-DK" sz="1500" b="1" u="none" strike="noStrike">
                          <a:effectLst/>
                        </a:rPr>
                        <a:t> </a:t>
                      </a:r>
                      <a:endParaRPr lang="en-DK" sz="15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747663598"/>
                  </a:ext>
                </a:extLst>
              </a:tr>
              <a:tr h="260987">
                <a:tc>
                  <a:txBody>
                    <a:bodyPr/>
                    <a:lstStyle/>
                    <a:p>
                      <a:pPr algn="l" fontAlgn="b">
                        <a:buNone/>
                      </a:pPr>
                      <a:r>
                        <a:rPr lang="da-DK" sz="1500" u="none" strike="noStrike">
                          <a:effectLst/>
                        </a:rPr>
                        <a:t>Resultat før afskrivninger</a:t>
                      </a:r>
                      <a:endParaRPr lang="da-DK" sz="1500" b="1" i="0" u="none" strike="noStrike">
                        <a:effectLst/>
                        <a:latin typeface="Arial" panose="020B0604020202020204" pitchFamily="34" charset="0"/>
                      </a:endParaRPr>
                    </a:p>
                  </a:txBody>
                  <a:tcPr marL="9525" marR="9525" marT="9525" marB="0" anchor="b"/>
                </a:tc>
                <a:tc>
                  <a:txBody>
                    <a:bodyPr/>
                    <a:lstStyle/>
                    <a:p>
                      <a:pPr algn="ctr" fontAlgn="b">
                        <a:buNone/>
                      </a:pPr>
                      <a:r>
                        <a:rPr lang="en-DK" sz="1500" b="1" u="none" strike="noStrike">
                          <a:effectLst/>
                        </a:rPr>
                        <a:t>             307.000 </a:t>
                      </a:r>
                      <a:endParaRPr lang="en-DK" sz="1500" b="1" i="0" u="none" strike="noStrike">
                        <a:effectLst/>
                        <a:latin typeface="Arial" panose="020B0604020202020204" pitchFamily="34" charset="0"/>
                      </a:endParaRPr>
                    </a:p>
                  </a:txBody>
                  <a:tcPr marL="9525" marR="9525" marT="9525" marB="0" anchor="b"/>
                </a:tc>
                <a:tc>
                  <a:txBody>
                    <a:bodyPr/>
                    <a:lstStyle/>
                    <a:p>
                      <a:pPr algn="ctr" fontAlgn="b">
                        <a:buNone/>
                      </a:pPr>
                      <a:r>
                        <a:rPr lang="en-DK" sz="1500" b="1" u="none" strike="noStrike">
                          <a:effectLst/>
                        </a:rPr>
                        <a:t>             302.718 </a:t>
                      </a:r>
                      <a:endParaRPr lang="en-DK" sz="1500" b="1" i="0" u="none" strike="noStrike">
                        <a:effectLst/>
                        <a:latin typeface="Arial" panose="020B0604020202020204" pitchFamily="34" charset="0"/>
                      </a:endParaRPr>
                    </a:p>
                  </a:txBody>
                  <a:tcPr marL="9525" marR="9525" marT="9525" marB="0" anchor="b"/>
                </a:tc>
                <a:tc>
                  <a:txBody>
                    <a:bodyPr/>
                    <a:lstStyle/>
                    <a:p>
                      <a:pPr algn="ctr" fontAlgn="b">
                        <a:buNone/>
                      </a:pPr>
                      <a:r>
                        <a:rPr lang="en-DK" sz="1500" b="1" u="none" strike="noStrike">
                          <a:effectLst/>
                        </a:rPr>
                        <a:t>          302.718 </a:t>
                      </a:r>
                      <a:endParaRPr lang="en-DK" sz="15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040693289"/>
                  </a:ext>
                </a:extLst>
              </a:tr>
              <a:tr h="260987">
                <a:tc>
                  <a:txBody>
                    <a:bodyPr/>
                    <a:lstStyle/>
                    <a:p>
                      <a:pPr algn="l" fontAlgn="b">
                        <a:buNone/>
                      </a:pPr>
                      <a:r>
                        <a:rPr lang="en-DK" sz="1500" u="none" strike="noStrike">
                          <a:effectLst/>
                        </a:rPr>
                        <a:t> </a:t>
                      </a:r>
                      <a:endParaRPr lang="en-DK" sz="1500" b="0" i="0" u="none" strike="noStrike">
                        <a:effectLst/>
                        <a:latin typeface="Arial" panose="020B0604020202020204" pitchFamily="34" charset="0"/>
                      </a:endParaRPr>
                    </a:p>
                  </a:txBody>
                  <a:tcPr marL="9525" marR="9525" marT="9525" marB="0" anchor="b"/>
                </a:tc>
                <a:tc>
                  <a:txBody>
                    <a:bodyPr/>
                    <a:lstStyle/>
                    <a:p>
                      <a:pPr algn="ctr" fontAlgn="b">
                        <a:buNone/>
                      </a:pPr>
                      <a:r>
                        <a:rPr lang="en-DK" sz="1500" b="1" u="none" strike="noStrike">
                          <a:effectLst/>
                        </a:rPr>
                        <a:t> </a:t>
                      </a:r>
                      <a:endParaRPr lang="en-DK" sz="1500" b="1" i="0" u="none" strike="noStrike">
                        <a:effectLst/>
                        <a:latin typeface="Arial" panose="020B0604020202020204" pitchFamily="34" charset="0"/>
                      </a:endParaRPr>
                    </a:p>
                  </a:txBody>
                  <a:tcPr marL="9525" marR="9525" marT="9525" marB="0" anchor="b"/>
                </a:tc>
                <a:tc>
                  <a:txBody>
                    <a:bodyPr/>
                    <a:lstStyle/>
                    <a:p>
                      <a:pPr algn="ctr" fontAlgn="b">
                        <a:buNone/>
                      </a:pPr>
                      <a:r>
                        <a:rPr lang="en-DK" sz="1500" b="1" u="none" strike="noStrike">
                          <a:effectLst/>
                        </a:rPr>
                        <a:t> </a:t>
                      </a:r>
                      <a:endParaRPr lang="en-DK" sz="1500" b="1" i="0" u="none" strike="noStrike">
                        <a:effectLst/>
                        <a:latin typeface="Arial" panose="020B0604020202020204" pitchFamily="34" charset="0"/>
                      </a:endParaRPr>
                    </a:p>
                  </a:txBody>
                  <a:tcPr marL="9525" marR="9525" marT="9525" marB="0" anchor="b"/>
                </a:tc>
                <a:tc>
                  <a:txBody>
                    <a:bodyPr/>
                    <a:lstStyle/>
                    <a:p>
                      <a:pPr algn="ctr" fontAlgn="b">
                        <a:buNone/>
                      </a:pPr>
                      <a:r>
                        <a:rPr lang="en-DK" sz="1500" b="1" u="none" strike="noStrike">
                          <a:effectLst/>
                        </a:rPr>
                        <a:t> </a:t>
                      </a:r>
                      <a:endParaRPr lang="en-DK" sz="15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292751820"/>
                  </a:ext>
                </a:extLst>
              </a:tr>
              <a:tr h="260987">
                <a:tc>
                  <a:txBody>
                    <a:bodyPr/>
                    <a:lstStyle/>
                    <a:p>
                      <a:pPr algn="l" fontAlgn="b">
                        <a:buNone/>
                      </a:pPr>
                      <a:r>
                        <a:rPr lang="da-DK" sz="1500" u="none" strike="noStrike">
                          <a:effectLst/>
                        </a:rPr>
                        <a:t>Afskrivninger</a:t>
                      </a:r>
                      <a:endParaRPr lang="da-DK" sz="1500" b="1" i="0" u="none" strike="noStrike">
                        <a:effectLst/>
                        <a:latin typeface="Arial" panose="020B0604020202020204" pitchFamily="34" charset="0"/>
                      </a:endParaRPr>
                    </a:p>
                  </a:txBody>
                  <a:tcPr marL="9525" marR="9525" marT="9525" marB="0" anchor="b"/>
                </a:tc>
                <a:tc>
                  <a:txBody>
                    <a:bodyPr/>
                    <a:lstStyle/>
                    <a:p>
                      <a:pPr algn="ctr" fontAlgn="b">
                        <a:buNone/>
                      </a:pPr>
                      <a:r>
                        <a:rPr lang="en-DK" sz="1500" b="1" u="none" strike="noStrike">
                          <a:effectLst/>
                        </a:rPr>
                        <a:t>            (230.000)</a:t>
                      </a:r>
                      <a:endParaRPr lang="en-DK" sz="1500" b="1" i="0" u="none" strike="noStrike">
                        <a:effectLst/>
                        <a:latin typeface="Arial" panose="020B0604020202020204" pitchFamily="34" charset="0"/>
                      </a:endParaRPr>
                    </a:p>
                  </a:txBody>
                  <a:tcPr marL="9525" marR="9525" marT="9525" marB="0" anchor="b"/>
                </a:tc>
                <a:tc>
                  <a:txBody>
                    <a:bodyPr/>
                    <a:lstStyle/>
                    <a:p>
                      <a:pPr algn="ctr" fontAlgn="b">
                        <a:buNone/>
                      </a:pPr>
                      <a:r>
                        <a:rPr lang="en-DK" sz="1500" b="1" u="none" strike="noStrike">
                          <a:effectLst/>
                        </a:rPr>
                        <a:t>            (241.629)</a:t>
                      </a:r>
                      <a:endParaRPr lang="en-DK" sz="1500" b="1" i="0" u="none" strike="noStrike">
                        <a:effectLst/>
                        <a:latin typeface="Arial" panose="020B0604020202020204" pitchFamily="34" charset="0"/>
                      </a:endParaRPr>
                    </a:p>
                  </a:txBody>
                  <a:tcPr marL="9525" marR="9525" marT="9525" marB="0" anchor="b"/>
                </a:tc>
                <a:tc>
                  <a:txBody>
                    <a:bodyPr/>
                    <a:lstStyle/>
                    <a:p>
                      <a:pPr algn="ctr" fontAlgn="b">
                        <a:buNone/>
                      </a:pPr>
                      <a:r>
                        <a:rPr lang="en-DK" sz="1500" b="1" u="none" strike="noStrike">
                          <a:effectLst/>
                        </a:rPr>
                        <a:t>         (241.629)</a:t>
                      </a:r>
                      <a:endParaRPr lang="en-DK" sz="15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187680152"/>
                  </a:ext>
                </a:extLst>
              </a:tr>
              <a:tr h="260987">
                <a:tc>
                  <a:txBody>
                    <a:bodyPr/>
                    <a:lstStyle/>
                    <a:p>
                      <a:pPr algn="l" fontAlgn="b">
                        <a:buNone/>
                      </a:pPr>
                      <a:r>
                        <a:rPr lang="en-DK" sz="1500" u="none" strike="noStrike">
                          <a:effectLst/>
                        </a:rPr>
                        <a:t> </a:t>
                      </a:r>
                      <a:endParaRPr lang="en-DK" sz="1500" b="0" i="0" u="none" strike="noStrike">
                        <a:effectLst/>
                        <a:latin typeface="Arial" panose="020B0604020202020204" pitchFamily="34" charset="0"/>
                      </a:endParaRPr>
                    </a:p>
                  </a:txBody>
                  <a:tcPr marL="9525" marR="9525" marT="9525" marB="0" anchor="b"/>
                </a:tc>
                <a:tc>
                  <a:txBody>
                    <a:bodyPr/>
                    <a:lstStyle/>
                    <a:p>
                      <a:pPr algn="ctr" fontAlgn="b">
                        <a:buNone/>
                      </a:pPr>
                      <a:r>
                        <a:rPr lang="en-DK" sz="1500" b="1" u="none" strike="noStrike">
                          <a:effectLst/>
                        </a:rPr>
                        <a:t> </a:t>
                      </a:r>
                      <a:endParaRPr lang="en-DK" sz="1500" b="1" i="0" u="none" strike="noStrike">
                        <a:solidFill>
                          <a:srgbClr val="FFFFFF"/>
                        </a:solidFill>
                        <a:effectLst/>
                        <a:latin typeface="Arial" panose="020B0604020202020204" pitchFamily="34" charset="0"/>
                      </a:endParaRPr>
                    </a:p>
                  </a:txBody>
                  <a:tcPr marL="9525" marR="9525" marT="9525" marB="0" anchor="b"/>
                </a:tc>
                <a:tc>
                  <a:txBody>
                    <a:bodyPr/>
                    <a:lstStyle/>
                    <a:p>
                      <a:pPr algn="ctr" fontAlgn="b">
                        <a:buNone/>
                      </a:pPr>
                      <a:r>
                        <a:rPr lang="en-DK" sz="1500" b="1" u="none" strike="noStrike">
                          <a:effectLst/>
                        </a:rPr>
                        <a:t> </a:t>
                      </a:r>
                      <a:endParaRPr lang="en-DK" sz="1500" b="1" i="0" u="none" strike="noStrike">
                        <a:solidFill>
                          <a:srgbClr val="FFFFFF"/>
                        </a:solidFill>
                        <a:effectLst/>
                        <a:latin typeface="Arial" panose="020B0604020202020204" pitchFamily="34" charset="0"/>
                      </a:endParaRPr>
                    </a:p>
                  </a:txBody>
                  <a:tcPr marL="9525" marR="9525" marT="9525" marB="0" anchor="b"/>
                </a:tc>
                <a:tc>
                  <a:txBody>
                    <a:bodyPr/>
                    <a:lstStyle/>
                    <a:p>
                      <a:pPr algn="ctr" fontAlgn="b">
                        <a:buNone/>
                      </a:pPr>
                      <a:r>
                        <a:rPr lang="en-DK" sz="1500" b="1" u="none" strike="noStrike">
                          <a:effectLst/>
                        </a:rPr>
                        <a:t> </a:t>
                      </a:r>
                      <a:endParaRPr lang="en-DK" sz="1500" b="1" i="0" u="none" strike="noStrike">
                        <a:solidFill>
                          <a:srgbClr val="FFFFFF"/>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352096926"/>
                  </a:ext>
                </a:extLst>
              </a:tr>
              <a:tr h="260987">
                <a:tc>
                  <a:txBody>
                    <a:bodyPr/>
                    <a:lstStyle/>
                    <a:p>
                      <a:pPr algn="l" fontAlgn="b">
                        <a:buNone/>
                      </a:pPr>
                      <a:r>
                        <a:rPr lang="en-DK" sz="1500" u="none" strike="noStrike">
                          <a:effectLst/>
                        </a:rPr>
                        <a:t> </a:t>
                      </a:r>
                      <a:endParaRPr lang="en-DK" sz="1500" b="0" i="0" u="none" strike="noStrike">
                        <a:effectLst/>
                        <a:latin typeface="Arial" panose="020B0604020202020204" pitchFamily="34" charset="0"/>
                      </a:endParaRPr>
                    </a:p>
                  </a:txBody>
                  <a:tcPr marL="9525" marR="9525" marT="9525" marB="0" anchor="b"/>
                </a:tc>
                <a:tc>
                  <a:txBody>
                    <a:bodyPr/>
                    <a:lstStyle/>
                    <a:p>
                      <a:pPr algn="ctr" fontAlgn="b">
                        <a:buNone/>
                      </a:pPr>
                      <a:r>
                        <a:rPr lang="en-DK" sz="1500" b="1" u="none" strike="noStrike">
                          <a:effectLst/>
                        </a:rPr>
                        <a:t> </a:t>
                      </a:r>
                      <a:endParaRPr lang="en-DK" sz="1500" b="1" i="0" u="none" strike="noStrike">
                        <a:solidFill>
                          <a:srgbClr val="FFFFFF"/>
                        </a:solidFill>
                        <a:effectLst/>
                        <a:latin typeface="Arial" panose="020B0604020202020204" pitchFamily="34" charset="0"/>
                      </a:endParaRPr>
                    </a:p>
                  </a:txBody>
                  <a:tcPr marL="9525" marR="9525" marT="9525" marB="0" anchor="b"/>
                </a:tc>
                <a:tc>
                  <a:txBody>
                    <a:bodyPr/>
                    <a:lstStyle/>
                    <a:p>
                      <a:pPr algn="ctr" fontAlgn="b">
                        <a:buNone/>
                      </a:pPr>
                      <a:r>
                        <a:rPr lang="en-DK" sz="1500" b="1" u="none" strike="noStrike">
                          <a:effectLst/>
                        </a:rPr>
                        <a:t> </a:t>
                      </a:r>
                      <a:endParaRPr lang="en-DK" sz="1500" b="1" i="0" u="none" strike="noStrike">
                        <a:solidFill>
                          <a:srgbClr val="FFFFFF"/>
                        </a:solidFill>
                        <a:effectLst/>
                        <a:latin typeface="Arial" panose="020B0604020202020204" pitchFamily="34" charset="0"/>
                      </a:endParaRPr>
                    </a:p>
                  </a:txBody>
                  <a:tcPr marL="9525" marR="9525" marT="9525" marB="0" anchor="b"/>
                </a:tc>
                <a:tc>
                  <a:txBody>
                    <a:bodyPr/>
                    <a:lstStyle/>
                    <a:p>
                      <a:pPr algn="ctr" fontAlgn="b">
                        <a:buNone/>
                      </a:pPr>
                      <a:r>
                        <a:rPr lang="en-DK" sz="1500" b="1" u="none" strike="noStrike">
                          <a:effectLst/>
                        </a:rPr>
                        <a:t> </a:t>
                      </a:r>
                      <a:endParaRPr lang="en-DK" sz="1500" b="1" i="0" u="none" strike="noStrike">
                        <a:solidFill>
                          <a:srgbClr val="FFFFFF"/>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558807582"/>
                  </a:ext>
                </a:extLst>
              </a:tr>
              <a:tr h="260987">
                <a:tc>
                  <a:txBody>
                    <a:bodyPr/>
                    <a:lstStyle/>
                    <a:p>
                      <a:pPr algn="l" fontAlgn="b">
                        <a:buNone/>
                      </a:pPr>
                      <a:r>
                        <a:rPr lang="da-DK" sz="1500" u="none" strike="noStrike">
                          <a:effectLst/>
                        </a:rPr>
                        <a:t>Årets resultat</a:t>
                      </a:r>
                      <a:endParaRPr lang="da-DK" sz="1500" b="1" i="0" u="none" strike="noStrike">
                        <a:effectLst/>
                        <a:latin typeface="Arial" panose="020B0604020202020204" pitchFamily="34" charset="0"/>
                      </a:endParaRPr>
                    </a:p>
                  </a:txBody>
                  <a:tcPr marL="9525" marR="9525" marT="9525" marB="0" anchor="b"/>
                </a:tc>
                <a:tc>
                  <a:txBody>
                    <a:bodyPr/>
                    <a:lstStyle/>
                    <a:p>
                      <a:pPr algn="ctr" fontAlgn="b">
                        <a:buNone/>
                      </a:pPr>
                      <a:r>
                        <a:rPr lang="en-DK" sz="1500" b="1" u="none" strike="noStrike" dirty="0">
                          <a:effectLst/>
                        </a:rPr>
                        <a:t>               77.000 </a:t>
                      </a:r>
                      <a:endParaRPr lang="en-DK" sz="1500" b="1" i="0" u="none" strike="noStrike" dirty="0">
                        <a:effectLst/>
                        <a:latin typeface="Arial" panose="020B0604020202020204" pitchFamily="34" charset="0"/>
                      </a:endParaRPr>
                    </a:p>
                  </a:txBody>
                  <a:tcPr marL="9525" marR="9525" marT="9525" marB="0" anchor="b"/>
                </a:tc>
                <a:tc>
                  <a:txBody>
                    <a:bodyPr/>
                    <a:lstStyle/>
                    <a:p>
                      <a:pPr algn="ctr" fontAlgn="b">
                        <a:buNone/>
                      </a:pPr>
                      <a:r>
                        <a:rPr lang="en-DK" sz="1500" b="1" u="none" strike="noStrike" dirty="0">
                          <a:effectLst/>
                        </a:rPr>
                        <a:t>               61.089 </a:t>
                      </a:r>
                      <a:endParaRPr lang="en-DK" sz="1500" b="1" i="0" u="none" strike="noStrike" dirty="0">
                        <a:effectLst/>
                        <a:latin typeface="Arial" panose="020B0604020202020204" pitchFamily="34" charset="0"/>
                      </a:endParaRPr>
                    </a:p>
                  </a:txBody>
                  <a:tcPr marL="9525" marR="9525" marT="9525" marB="0" anchor="b"/>
                </a:tc>
                <a:tc>
                  <a:txBody>
                    <a:bodyPr/>
                    <a:lstStyle/>
                    <a:p>
                      <a:pPr algn="ctr" fontAlgn="b">
                        <a:buNone/>
                      </a:pPr>
                      <a:r>
                        <a:rPr lang="en-DK" sz="1500" b="1" u="none" strike="noStrike" dirty="0">
                          <a:effectLst/>
                        </a:rPr>
                        <a:t>            61.089 </a:t>
                      </a:r>
                      <a:endParaRPr lang="en-DK" sz="1500" b="1"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4275638365"/>
                  </a:ext>
                </a:extLst>
              </a:tr>
            </a:tbl>
          </a:graphicData>
        </a:graphic>
      </p:graphicFrame>
    </p:spTree>
    <p:extLst>
      <p:ext uri="{BB962C8B-B14F-4D97-AF65-F5344CB8AC3E}">
        <p14:creationId xmlns:p14="http://schemas.microsoft.com/office/powerpoint/2010/main" val="4005317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404665"/>
            <a:ext cx="7772400" cy="504056"/>
          </a:xfrm>
        </p:spPr>
        <p:txBody>
          <a:bodyPr>
            <a:normAutofit fontScale="90000"/>
          </a:bodyPr>
          <a:lstStyle/>
          <a:p>
            <a:pPr algn="l"/>
            <a:r>
              <a:rPr lang="da-DK" b="1" dirty="0"/>
              <a:t>Balance </a:t>
            </a:r>
            <a:r>
              <a:rPr lang="da-DK" sz="1800" b="1" dirty="0"/>
              <a:t>Aktiver</a:t>
            </a:r>
            <a:endParaRPr lang="da-DK" b="1" dirty="0"/>
          </a:p>
        </p:txBody>
      </p:sp>
      <p:sp>
        <p:nvSpPr>
          <p:cNvPr id="4" name="Rektangel 3"/>
          <p:cNvSpPr/>
          <p:nvPr/>
        </p:nvSpPr>
        <p:spPr>
          <a:xfrm>
            <a:off x="0" y="0"/>
            <a:ext cx="9144000" cy="404664"/>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0" y="6021288"/>
            <a:ext cx="9144000" cy="836712"/>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kstboks 7"/>
          <p:cNvSpPr txBox="1"/>
          <p:nvPr/>
        </p:nvSpPr>
        <p:spPr>
          <a:xfrm>
            <a:off x="2123728" y="6021288"/>
            <a:ext cx="4536504" cy="369332"/>
          </a:xfrm>
          <a:prstGeom prst="rect">
            <a:avLst/>
          </a:prstGeom>
          <a:noFill/>
        </p:spPr>
        <p:txBody>
          <a:bodyPr wrap="square" rtlCol="0">
            <a:spAutoFit/>
          </a:bodyPr>
          <a:lstStyle/>
          <a:p>
            <a:r>
              <a:rPr lang="da-DK" i="1" dirty="0">
                <a:solidFill>
                  <a:schemeClr val="bg1"/>
                </a:solidFill>
              </a:rPr>
              <a:t>- En af Fyns smukkeste baner!</a:t>
            </a:r>
          </a:p>
        </p:txBody>
      </p:sp>
      <p:pic>
        <p:nvPicPr>
          <p:cNvPr id="11" name="Billede 10" descr="Et billede, der indeholder spil, golf, sport, sidder&#10;&#10;Automatisk genereret beskrivelse">
            <a:extLst>
              <a:ext uri="{FF2B5EF4-FFF2-40B4-BE49-F238E27FC236}">
                <a16:creationId xmlns:a16="http://schemas.microsoft.com/office/drawing/2014/main" id="{9C38E1AD-7FDC-4409-9AA0-54A64057B1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864" y="5587588"/>
            <a:ext cx="1080000" cy="1011414"/>
          </a:xfrm>
          <a:prstGeom prst="rect">
            <a:avLst/>
          </a:prstGeom>
        </p:spPr>
      </p:pic>
      <p:graphicFrame>
        <p:nvGraphicFramePr>
          <p:cNvPr id="9" name="Tabel 8">
            <a:extLst>
              <a:ext uri="{FF2B5EF4-FFF2-40B4-BE49-F238E27FC236}">
                <a16:creationId xmlns:a16="http://schemas.microsoft.com/office/drawing/2014/main" id="{CF017BC9-3CF8-47AA-9238-E55C64BEF585}"/>
              </a:ext>
            </a:extLst>
          </p:cNvPr>
          <p:cNvGraphicFramePr>
            <a:graphicFrameLocks noGrp="1"/>
          </p:cNvGraphicFramePr>
          <p:nvPr>
            <p:extLst>
              <p:ext uri="{D42A27DB-BD31-4B8C-83A1-F6EECF244321}">
                <p14:modId xmlns:p14="http://schemas.microsoft.com/office/powerpoint/2010/main" val="3261534565"/>
              </p:ext>
            </p:extLst>
          </p:nvPr>
        </p:nvGraphicFramePr>
        <p:xfrm>
          <a:off x="1601864" y="908721"/>
          <a:ext cx="7290617" cy="5015642"/>
        </p:xfrm>
        <a:graphic>
          <a:graphicData uri="http://schemas.openxmlformats.org/drawingml/2006/table">
            <a:tbl>
              <a:tblPr>
                <a:tableStyleId>{5C22544A-7EE6-4342-B048-85BDC9FD1C3A}</a:tableStyleId>
              </a:tblPr>
              <a:tblGrid>
                <a:gridCol w="5099403">
                  <a:extLst>
                    <a:ext uri="{9D8B030D-6E8A-4147-A177-3AD203B41FA5}">
                      <a16:colId xmlns:a16="http://schemas.microsoft.com/office/drawing/2014/main" val="4097578054"/>
                    </a:ext>
                  </a:extLst>
                </a:gridCol>
                <a:gridCol w="1095607">
                  <a:extLst>
                    <a:ext uri="{9D8B030D-6E8A-4147-A177-3AD203B41FA5}">
                      <a16:colId xmlns:a16="http://schemas.microsoft.com/office/drawing/2014/main" val="3240584884"/>
                    </a:ext>
                  </a:extLst>
                </a:gridCol>
                <a:gridCol w="1095607">
                  <a:extLst>
                    <a:ext uri="{9D8B030D-6E8A-4147-A177-3AD203B41FA5}">
                      <a16:colId xmlns:a16="http://schemas.microsoft.com/office/drawing/2014/main" val="1065537417"/>
                    </a:ext>
                  </a:extLst>
                </a:gridCol>
              </a:tblGrid>
              <a:tr h="570685">
                <a:tc gridSpan="3">
                  <a:txBody>
                    <a:bodyPr/>
                    <a:lstStyle/>
                    <a:p>
                      <a:pPr algn="ctr" fontAlgn="b"/>
                      <a:r>
                        <a:rPr lang="da-DK" sz="3700" u="none" strike="noStrike" dirty="0">
                          <a:effectLst/>
                        </a:rPr>
                        <a:t>Aktiver</a:t>
                      </a:r>
                      <a:endParaRPr lang="da-DK" sz="3700" b="1" i="0" u="none" strike="noStrike" dirty="0">
                        <a:effectLst/>
                        <a:latin typeface="Arial" panose="020B0604020202020204" pitchFamily="34" charset="0"/>
                      </a:endParaRPr>
                    </a:p>
                  </a:txBody>
                  <a:tcPr marL="8857" marR="8857" marT="8857" marB="0" anchor="b"/>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553578864"/>
                  </a:ext>
                </a:extLst>
              </a:tr>
              <a:tr h="174840">
                <a:tc>
                  <a:txBody>
                    <a:bodyPr/>
                    <a:lstStyle/>
                    <a:p>
                      <a:pPr algn="l" fontAlgn="b"/>
                      <a:r>
                        <a:rPr lang="da-DK" sz="900" u="none" strike="noStrike" dirty="0">
                          <a:effectLst/>
                        </a:rPr>
                        <a:t> </a:t>
                      </a:r>
                      <a:endParaRPr lang="da-DK" sz="900" b="0" i="0" u="none" strike="noStrike" dirty="0">
                        <a:effectLst/>
                        <a:latin typeface="Arial" panose="020B0604020202020204" pitchFamily="34" charset="0"/>
                      </a:endParaRPr>
                    </a:p>
                  </a:txBody>
                  <a:tcPr marL="8857" marR="8857" marT="8857" marB="0" anchor="b"/>
                </a:tc>
                <a:tc>
                  <a:txBody>
                    <a:bodyPr/>
                    <a:lstStyle/>
                    <a:p>
                      <a:pPr algn="r" fontAlgn="b"/>
                      <a:r>
                        <a:rPr lang="da-DK" sz="1100" b="1" u="none" strike="noStrike" dirty="0">
                          <a:effectLst/>
                        </a:rPr>
                        <a:t>2024</a:t>
                      </a:r>
                      <a:endParaRPr lang="da-DK" sz="1100" b="1" i="0" u="none" strike="noStrike" dirty="0">
                        <a:effectLst/>
                        <a:latin typeface="Arial" panose="020B0604020202020204" pitchFamily="34" charset="0"/>
                      </a:endParaRPr>
                    </a:p>
                  </a:txBody>
                  <a:tcPr marL="8857" marR="8857" marT="8857" marB="0" anchor="b"/>
                </a:tc>
                <a:tc>
                  <a:txBody>
                    <a:bodyPr/>
                    <a:lstStyle/>
                    <a:p>
                      <a:pPr algn="r" fontAlgn="b"/>
                      <a:r>
                        <a:rPr lang="da-DK" sz="1100" b="1" u="none" strike="noStrike" dirty="0">
                          <a:effectLst/>
                        </a:rPr>
                        <a:t>2025</a:t>
                      </a:r>
                      <a:endParaRPr lang="da-DK" sz="1100" b="1" i="0" u="none" strike="noStrike" dirty="0">
                        <a:effectLst/>
                        <a:latin typeface="Arial" panose="020B0604020202020204" pitchFamily="34" charset="0"/>
                      </a:endParaRPr>
                    </a:p>
                  </a:txBody>
                  <a:tcPr marL="8857" marR="8857" marT="8857" marB="0" anchor="b"/>
                </a:tc>
                <a:extLst>
                  <a:ext uri="{0D108BD9-81ED-4DB2-BD59-A6C34878D82A}">
                    <a16:rowId xmlns:a16="http://schemas.microsoft.com/office/drawing/2014/main" val="460926711"/>
                  </a:ext>
                </a:extLst>
              </a:tr>
              <a:tr h="205034">
                <a:tc>
                  <a:txBody>
                    <a:bodyPr/>
                    <a:lstStyle/>
                    <a:p>
                      <a:pPr algn="l" fontAlgn="b"/>
                      <a:r>
                        <a:rPr lang="da-DK" sz="1300" u="none" strike="noStrike" dirty="0">
                          <a:effectLst/>
                        </a:rPr>
                        <a:t>ANLÆGSAKTIVER</a:t>
                      </a:r>
                      <a:endParaRPr lang="da-DK" sz="1300" b="1" i="0" u="none" strike="noStrike" dirty="0">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 </a:t>
                      </a:r>
                      <a:endParaRPr lang="da-DK" sz="1100" b="0" i="0" u="none" strike="noStrike" dirty="0">
                        <a:solidFill>
                          <a:srgbClr val="000000"/>
                        </a:solidFill>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 </a:t>
                      </a:r>
                      <a:endParaRPr lang="da-DK" sz="1100" b="0" i="0" u="none" strike="noStrike" dirty="0">
                        <a:solidFill>
                          <a:srgbClr val="000000"/>
                        </a:solidFill>
                        <a:effectLst/>
                        <a:latin typeface="Arial" panose="020B0604020202020204" pitchFamily="34" charset="0"/>
                      </a:endParaRPr>
                    </a:p>
                  </a:txBody>
                  <a:tcPr marL="8857" marR="8857" marT="8857" marB="0" anchor="b"/>
                </a:tc>
                <a:extLst>
                  <a:ext uri="{0D108BD9-81ED-4DB2-BD59-A6C34878D82A}">
                    <a16:rowId xmlns:a16="http://schemas.microsoft.com/office/drawing/2014/main" val="868214901"/>
                  </a:ext>
                </a:extLst>
              </a:tr>
              <a:tr h="174840">
                <a:tc>
                  <a:txBody>
                    <a:bodyPr/>
                    <a:lstStyle/>
                    <a:p>
                      <a:pPr algn="l" fontAlgn="b"/>
                      <a:r>
                        <a:rPr lang="da-DK" sz="900" u="none" strike="noStrike">
                          <a:effectLst/>
                        </a:rPr>
                        <a:t>Baneanlæg</a:t>
                      </a:r>
                      <a:endParaRPr lang="da-DK" sz="900" b="0" i="0" u="none" strike="noStrike">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      3.500.000 </a:t>
                      </a:r>
                      <a:endParaRPr lang="da-DK" sz="1100" b="0" i="0" u="none" strike="noStrike" dirty="0">
                        <a:solidFill>
                          <a:srgbClr val="000000"/>
                        </a:solidFill>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      3.500.000 </a:t>
                      </a:r>
                      <a:endParaRPr lang="da-DK" sz="1100" b="0" i="0" u="none" strike="noStrike" dirty="0">
                        <a:solidFill>
                          <a:srgbClr val="000000"/>
                        </a:solidFill>
                        <a:effectLst/>
                        <a:latin typeface="Arial" panose="020B0604020202020204" pitchFamily="34" charset="0"/>
                      </a:endParaRPr>
                    </a:p>
                  </a:txBody>
                  <a:tcPr marL="8857" marR="8857" marT="8857" marB="0" anchor="b"/>
                </a:tc>
                <a:extLst>
                  <a:ext uri="{0D108BD9-81ED-4DB2-BD59-A6C34878D82A}">
                    <a16:rowId xmlns:a16="http://schemas.microsoft.com/office/drawing/2014/main" val="3232979166"/>
                  </a:ext>
                </a:extLst>
              </a:tr>
              <a:tr h="174840">
                <a:tc>
                  <a:txBody>
                    <a:bodyPr/>
                    <a:lstStyle/>
                    <a:p>
                      <a:pPr algn="l" fontAlgn="b"/>
                      <a:r>
                        <a:rPr lang="da-DK" sz="900" u="none" strike="noStrike">
                          <a:effectLst/>
                        </a:rPr>
                        <a:t>Ombygning</a:t>
                      </a:r>
                      <a:endParaRPr lang="da-DK" sz="900" b="0" i="0" u="none" strike="noStrike">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        522.705 </a:t>
                      </a:r>
                      <a:endParaRPr lang="da-DK" sz="1100" b="0" i="0" u="none" strike="noStrike" dirty="0">
                        <a:solidFill>
                          <a:srgbClr val="000000"/>
                        </a:solidFill>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452.039</a:t>
                      </a:r>
                      <a:endParaRPr lang="da-DK" sz="1100" b="0" i="0" u="none" strike="noStrike" dirty="0">
                        <a:solidFill>
                          <a:srgbClr val="000000"/>
                        </a:solidFill>
                        <a:effectLst/>
                        <a:latin typeface="Arial" panose="020B0604020202020204" pitchFamily="34" charset="0"/>
                      </a:endParaRPr>
                    </a:p>
                  </a:txBody>
                  <a:tcPr marL="8857" marR="8857" marT="8857" marB="0" anchor="b"/>
                </a:tc>
                <a:extLst>
                  <a:ext uri="{0D108BD9-81ED-4DB2-BD59-A6C34878D82A}">
                    <a16:rowId xmlns:a16="http://schemas.microsoft.com/office/drawing/2014/main" val="4032599432"/>
                  </a:ext>
                </a:extLst>
              </a:tr>
              <a:tr h="174840">
                <a:tc>
                  <a:txBody>
                    <a:bodyPr/>
                    <a:lstStyle/>
                    <a:p>
                      <a:pPr algn="l" fontAlgn="b"/>
                      <a:r>
                        <a:rPr lang="da-DK" sz="900" u="none" strike="noStrike" dirty="0">
                          <a:effectLst/>
                        </a:rPr>
                        <a:t>Maskiner og driftsmateriel</a:t>
                      </a:r>
                      <a:endParaRPr lang="da-DK" sz="900" b="0" i="0" u="none" strike="noStrike" dirty="0">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        431.699 </a:t>
                      </a:r>
                      <a:endParaRPr lang="da-DK" sz="1100" b="0" i="0" u="none" strike="noStrike" dirty="0">
                        <a:solidFill>
                          <a:srgbClr val="000000"/>
                        </a:solidFill>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        322.342 </a:t>
                      </a:r>
                      <a:endParaRPr lang="da-DK" sz="1100" b="0" i="0" u="none" strike="noStrike" dirty="0">
                        <a:solidFill>
                          <a:srgbClr val="000000"/>
                        </a:solidFill>
                        <a:effectLst/>
                        <a:latin typeface="Arial" panose="020B0604020202020204" pitchFamily="34" charset="0"/>
                      </a:endParaRPr>
                    </a:p>
                  </a:txBody>
                  <a:tcPr marL="8857" marR="8857" marT="8857" marB="0" anchor="b"/>
                </a:tc>
                <a:extLst>
                  <a:ext uri="{0D108BD9-81ED-4DB2-BD59-A6C34878D82A}">
                    <a16:rowId xmlns:a16="http://schemas.microsoft.com/office/drawing/2014/main" val="244807588"/>
                  </a:ext>
                </a:extLst>
              </a:tr>
              <a:tr h="174840">
                <a:tc>
                  <a:txBody>
                    <a:bodyPr/>
                    <a:lstStyle/>
                    <a:p>
                      <a:pPr algn="l" fontAlgn="b"/>
                      <a:r>
                        <a:rPr lang="da-DK" sz="900" u="none" strike="noStrike" dirty="0">
                          <a:effectLst/>
                        </a:rPr>
                        <a:t>Omlægning af teesteder</a:t>
                      </a:r>
                      <a:endParaRPr lang="da-DK" sz="900" b="0" i="0" u="none" strike="noStrike" dirty="0">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        145.785 </a:t>
                      </a:r>
                      <a:endParaRPr lang="da-DK" sz="1100" b="0" i="0" u="none" strike="noStrike" dirty="0">
                        <a:solidFill>
                          <a:srgbClr val="000000"/>
                        </a:solidFill>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        105.853 </a:t>
                      </a:r>
                      <a:endParaRPr lang="da-DK" sz="1100" b="0" i="0" u="none" strike="noStrike" dirty="0">
                        <a:solidFill>
                          <a:srgbClr val="000000"/>
                        </a:solidFill>
                        <a:effectLst/>
                        <a:latin typeface="Arial" panose="020B0604020202020204" pitchFamily="34" charset="0"/>
                      </a:endParaRPr>
                    </a:p>
                  </a:txBody>
                  <a:tcPr marL="8857" marR="8857" marT="8857" marB="0" anchor="b"/>
                </a:tc>
                <a:extLst>
                  <a:ext uri="{0D108BD9-81ED-4DB2-BD59-A6C34878D82A}">
                    <a16:rowId xmlns:a16="http://schemas.microsoft.com/office/drawing/2014/main" val="1507256102"/>
                  </a:ext>
                </a:extLst>
              </a:tr>
              <a:tr h="174840">
                <a:tc>
                  <a:txBody>
                    <a:bodyPr/>
                    <a:lstStyle/>
                    <a:p>
                      <a:pPr algn="l" fontAlgn="b"/>
                      <a:endParaRPr lang="da-DK" sz="900" b="0" i="0" u="none" strike="noStrike" dirty="0">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 </a:t>
                      </a:r>
                      <a:endParaRPr lang="da-DK" sz="1100" b="0" i="0" u="none" strike="noStrike" dirty="0">
                        <a:solidFill>
                          <a:srgbClr val="000000"/>
                        </a:solidFill>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 </a:t>
                      </a:r>
                      <a:endParaRPr lang="da-DK" sz="1100" b="0" i="0" u="none" strike="noStrike" dirty="0">
                        <a:solidFill>
                          <a:srgbClr val="000000"/>
                        </a:solidFill>
                        <a:effectLst/>
                        <a:latin typeface="Arial" panose="020B0604020202020204" pitchFamily="34" charset="0"/>
                      </a:endParaRPr>
                    </a:p>
                  </a:txBody>
                  <a:tcPr marL="8857" marR="8857" marT="8857" marB="0" anchor="b"/>
                </a:tc>
                <a:extLst>
                  <a:ext uri="{0D108BD9-81ED-4DB2-BD59-A6C34878D82A}">
                    <a16:rowId xmlns:a16="http://schemas.microsoft.com/office/drawing/2014/main" val="1311502574"/>
                  </a:ext>
                </a:extLst>
              </a:tr>
              <a:tr h="174840">
                <a:tc>
                  <a:txBody>
                    <a:bodyPr/>
                    <a:lstStyle/>
                    <a:p>
                      <a:pPr algn="l" fontAlgn="b"/>
                      <a:r>
                        <a:rPr lang="da-DK" sz="900" u="none" strike="noStrike" dirty="0">
                          <a:effectLst/>
                        </a:rPr>
                        <a:t>ANLÆGSAKTIVER I ALT</a:t>
                      </a:r>
                      <a:endParaRPr lang="da-DK" sz="900" b="0" i="0" u="none" strike="noStrike" dirty="0">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      4.600.189 </a:t>
                      </a:r>
                      <a:endParaRPr lang="da-DK" sz="1100" b="0" i="0" u="none" strike="noStrike" dirty="0">
                        <a:solidFill>
                          <a:srgbClr val="000000"/>
                        </a:solidFill>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      4.380.234 </a:t>
                      </a:r>
                      <a:endParaRPr lang="da-DK" sz="1100" b="0" i="0" u="none" strike="noStrike" dirty="0">
                        <a:solidFill>
                          <a:srgbClr val="000000"/>
                        </a:solidFill>
                        <a:effectLst/>
                        <a:latin typeface="Arial" panose="020B0604020202020204" pitchFamily="34" charset="0"/>
                      </a:endParaRPr>
                    </a:p>
                  </a:txBody>
                  <a:tcPr marL="8857" marR="8857" marT="8857" marB="0" anchor="b"/>
                </a:tc>
                <a:extLst>
                  <a:ext uri="{0D108BD9-81ED-4DB2-BD59-A6C34878D82A}">
                    <a16:rowId xmlns:a16="http://schemas.microsoft.com/office/drawing/2014/main" val="2289799589"/>
                  </a:ext>
                </a:extLst>
              </a:tr>
              <a:tr h="174840">
                <a:tc>
                  <a:txBody>
                    <a:bodyPr/>
                    <a:lstStyle/>
                    <a:p>
                      <a:pPr algn="l" fontAlgn="b"/>
                      <a:r>
                        <a:rPr lang="da-DK" sz="900" u="none" strike="noStrike" dirty="0">
                          <a:effectLst/>
                        </a:rPr>
                        <a:t> </a:t>
                      </a:r>
                      <a:endParaRPr lang="da-DK" sz="900" b="0" i="0" u="none" strike="noStrike" dirty="0">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 </a:t>
                      </a:r>
                      <a:endParaRPr lang="da-DK" sz="1100" b="0" i="0" u="none" strike="noStrike" dirty="0">
                        <a:solidFill>
                          <a:srgbClr val="000000"/>
                        </a:solidFill>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 </a:t>
                      </a:r>
                      <a:endParaRPr lang="da-DK" sz="1100" b="0" i="0" u="none" strike="noStrike" dirty="0">
                        <a:solidFill>
                          <a:srgbClr val="000000"/>
                        </a:solidFill>
                        <a:effectLst/>
                        <a:latin typeface="Arial" panose="020B0604020202020204" pitchFamily="34" charset="0"/>
                      </a:endParaRPr>
                    </a:p>
                  </a:txBody>
                  <a:tcPr marL="8857" marR="8857" marT="8857" marB="0" anchor="b"/>
                </a:tc>
                <a:extLst>
                  <a:ext uri="{0D108BD9-81ED-4DB2-BD59-A6C34878D82A}">
                    <a16:rowId xmlns:a16="http://schemas.microsoft.com/office/drawing/2014/main" val="2463961594"/>
                  </a:ext>
                </a:extLst>
              </a:tr>
              <a:tr h="174840">
                <a:tc>
                  <a:txBody>
                    <a:bodyPr/>
                    <a:lstStyle/>
                    <a:p>
                      <a:pPr algn="l" fontAlgn="b"/>
                      <a:r>
                        <a:rPr lang="da-DK" sz="900" u="none" strike="noStrike" dirty="0">
                          <a:effectLst/>
                        </a:rPr>
                        <a:t>OMSÆTNINGSAKTIVER</a:t>
                      </a:r>
                      <a:endParaRPr lang="da-DK" sz="900" b="0" i="0" u="none" strike="noStrike" dirty="0">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 </a:t>
                      </a:r>
                      <a:endParaRPr lang="da-DK" sz="1100" b="0" i="0" u="none" strike="noStrike" dirty="0">
                        <a:solidFill>
                          <a:srgbClr val="000000"/>
                        </a:solidFill>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 </a:t>
                      </a:r>
                      <a:endParaRPr lang="da-DK" sz="1100" b="0" i="0" u="none" strike="noStrike" dirty="0">
                        <a:solidFill>
                          <a:srgbClr val="000000"/>
                        </a:solidFill>
                        <a:effectLst/>
                        <a:latin typeface="Arial" panose="020B0604020202020204" pitchFamily="34" charset="0"/>
                      </a:endParaRPr>
                    </a:p>
                  </a:txBody>
                  <a:tcPr marL="8857" marR="8857" marT="8857" marB="0" anchor="b"/>
                </a:tc>
                <a:extLst>
                  <a:ext uri="{0D108BD9-81ED-4DB2-BD59-A6C34878D82A}">
                    <a16:rowId xmlns:a16="http://schemas.microsoft.com/office/drawing/2014/main" val="1035020227"/>
                  </a:ext>
                </a:extLst>
              </a:tr>
              <a:tr h="174840">
                <a:tc>
                  <a:txBody>
                    <a:bodyPr/>
                    <a:lstStyle/>
                    <a:p>
                      <a:pPr algn="l" fontAlgn="b"/>
                      <a:r>
                        <a:rPr lang="da-DK" sz="900" u="none" strike="noStrike" dirty="0">
                          <a:effectLst/>
                        </a:rPr>
                        <a:t>Varebeholdning</a:t>
                      </a:r>
                      <a:endParaRPr lang="da-DK" sz="900" b="0" i="0" u="none" strike="noStrike" dirty="0">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        241.039 </a:t>
                      </a:r>
                      <a:endParaRPr lang="da-DK" sz="1100" b="0" i="0" u="none" strike="noStrike" dirty="0">
                        <a:solidFill>
                          <a:srgbClr val="000000"/>
                        </a:solidFill>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        226.556 </a:t>
                      </a:r>
                      <a:endParaRPr lang="da-DK" sz="1100" b="0" i="0" u="none" strike="noStrike" dirty="0">
                        <a:solidFill>
                          <a:srgbClr val="000000"/>
                        </a:solidFill>
                        <a:effectLst/>
                        <a:latin typeface="Arial" panose="020B0604020202020204" pitchFamily="34" charset="0"/>
                      </a:endParaRPr>
                    </a:p>
                  </a:txBody>
                  <a:tcPr marL="8857" marR="8857" marT="8857" marB="0" anchor="b"/>
                </a:tc>
                <a:extLst>
                  <a:ext uri="{0D108BD9-81ED-4DB2-BD59-A6C34878D82A}">
                    <a16:rowId xmlns:a16="http://schemas.microsoft.com/office/drawing/2014/main" val="359453411"/>
                  </a:ext>
                </a:extLst>
              </a:tr>
              <a:tr h="174840">
                <a:tc>
                  <a:txBody>
                    <a:bodyPr/>
                    <a:lstStyle/>
                    <a:p>
                      <a:pPr algn="l" fontAlgn="b"/>
                      <a:endParaRPr lang="da-DK" sz="900" b="0" i="0" u="none" strike="noStrike" dirty="0">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 </a:t>
                      </a:r>
                      <a:endParaRPr lang="da-DK" sz="1100" b="0" i="0" u="none" strike="noStrike" dirty="0">
                        <a:solidFill>
                          <a:srgbClr val="000000"/>
                        </a:solidFill>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 </a:t>
                      </a:r>
                      <a:endParaRPr lang="da-DK" sz="1100" b="0" i="0" u="none" strike="noStrike" dirty="0">
                        <a:solidFill>
                          <a:srgbClr val="000000"/>
                        </a:solidFill>
                        <a:effectLst/>
                        <a:latin typeface="Arial" panose="020B0604020202020204" pitchFamily="34" charset="0"/>
                      </a:endParaRPr>
                    </a:p>
                  </a:txBody>
                  <a:tcPr marL="8857" marR="8857" marT="8857" marB="0" anchor="b"/>
                </a:tc>
                <a:extLst>
                  <a:ext uri="{0D108BD9-81ED-4DB2-BD59-A6C34878D82A}">
                    <a16:rowId xmlns:a16="http://schemas.microsoft.com/office/drawing/2014/main" val="1522403407"/>
                  </a:ext>
                </a:extLst>
              </a:tr>
              <a:tr h="174840">
                <a:tc>
                  <a:txBody>
                    <a:bodyPr/>
                    <a:lstStyle/>
                    <a:p>
                      <a:pPr algn="l" fontAlgn="b"/>
                      <a:r>
                        <a:rPr lang="da-DK" sz="900" u="none" strike="noStrike" dirty="0">
                          <a:effectLst/>
                        </a:rPr>
                        <a:t>Tilgodehavender</a:t>
                      </a:r>
                      <a:endParaRPr lang="da-DK" sz="900" b="0" i="0" u="none" strike="noStrike" dirty="0">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 </a:t>
                      </a:r>
                      <a:endParaRPr lang="da-DK" sz="1100" b="0" i="0" u="none" strike="noStrike" dirty="0">
                        <a:solidFill>
                          <a:srgbClr val="000000"/>
                        </a:solidFill>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 </a:t>
                      </a:r>
                      <a:endParaRPr lang="da-DK" sz="1100" b="0" i="0" u="none" strike="noStrike" dirty="0">
                        <a:solidFill>
                          <a:srgbClr val="000000"/>
                        </a:solidFill>
                        <a:effectLst/>
                        <a:latin typeface="Arial" panose="020B0604020202020204" pitchFamily="34" charset="0"/>
                      </a:endParaRPr>
                    </a:p>
                  </a:txBody>
                  <a:tcPr marL="8857" marR="8857" marT="8857" marB="0" anchor="b"/>
                </a:tc>
                <a:extLst>
                  <a:ext uri="{0D108BD9-81ED-4DB2-BD59-A6C34878D82A}">
                    <a16:rowId xmlns:a16="http://schemas.microsoft.com/office/drawing/2014/main" val="3399611584"/>
                  </a:ext>
                </a:extLst>
              </a:tr>
              <a:tr h="174840">
                <a:tc>
                  <a:txBody>
                    <a:bodyPr/>
                    <a:lstStyle/>
                    <a:p>
                      <a:pPr algn="l" fontAlgn="b"/>
                      <a:r>
                        <a:rPr lang="da-DK" sz="900" u="none" strike="noStrike" dirty="0">
                          <a:effectLst/>
                        </a:rPr>
                        <a:t>Periodisering</a:t>
                      </a:r>
                      <a:endParaRPr lang="da-DK" sz="900" b="0" i="0" u="none" strike="noStrike" dirty="0">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          63.480 </a:t>
                      </a:r>
                      <a:endParaRPr lang="da-DK" sz="1100" b="0" i="0" u="none" strike="noStrike" dirty="0">
                        <a:solidFill>
                          <a:srgbClr val="000000"/>
                        </a:solidFill>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9.245</a:t>
                      </a:r>
                      <a:endParaRPr lang="da-DK" sz="1100" b="0" i="0" u="none" strike="noStrike" dirty="0">
                        <a:solidFill>
                          <a:srgbClr val="000000"/>
                        </a:solidFill>
                        <a:effectLst/>
                        <a:latin typeface="Arial" panose="020B0604020202020204" pitchFamily="34" charset="0"/>
                      </a:endParaRPr>
                    </a:p>
                  </a:txBody>
                  <a:tcPr marL="8857" marR="8857" marT="8857" marB="0" anchor="b"/>
                </a:tc>
                <a:extLst>
                  <a:ext uri="{0D108BD9-81ED-4DB2-BD59-A6C34878D82A}">
                    <a16:rowId xmlns:a16="http://schemas.microsoft.com/office/drawing/2014/main" val="3738222950"/>
                  </a:ext>
                </a:extLst>
              </a:tr>
              <a:tr h="174840">
                <a:tc>
                  <a:txBody>
                    <a:bodyPr/>
                    <a:lstStyle/>
                    <a:p>
                      <a:pPr algn="l" fontAlgn="b"/>
                      <a:r>
                        <a:rPr lang="da-DK" sz="900" u="none" strike="noStrike" dirty="0">
                          <a:effectLst/>
                        </a:rPr>
                        <a:t>Tilgodehavende moms</a:t>
                      </a:r>
                      <a:endParaRPr lang="da-DK" sz="900" b="0" i="0" u="none" strike="noStrike" dirty="0">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            18.373 </a:t>
                      </a:r>
                      <a:endParaRPr lang="da-DK" sz="1100" b="0" i="0" u="none" strike="noStrike" dirty="0">
                        <a:solidFill>
                          <a:srgbClr val="000000"/>
                        </a:solidFill>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3.995</a:t>
                      </a:r>
                      <a:endParaRPr lang="da-DK" sz="1100" b="0" i="0" u="none" strike="noStrike" dirty="0">
                        <a:solidFill>
                          <a:srgbClr val="000000"/>
                        </a:solidFill>
                        <a:effectLst/>
                        <a:latin typeface="Arial" panose="020B0604020202020204" pitchFamily="34" charset="0"/>
                      </a:endParaRPr>
                    </a:p>
                  </a:txBody>
                  <a:tcPr marL="8857" marR="8857" marT="8857" marB="0" anchor="b"/>
                </a:tc>
                <a:extLst>
                  <a:ext uri="{0D108BD9-81ED-4DB2-BD59-A6C34878D82A}">
                    <a16:rowId xmlns:a16="http://schemas.microsoft.com/office/drawing/2014/main" val="3737750738"/>
                  </a:ext>
                </a:extLst>
              </a:tr>
              <a:tr h="174840">
                <a:tc>
                  <a:txBody>
                    <a:bodyPr/>
                    <a:lstStyle/>
                    <a:p>
                      <a:pPr algn="l" fontAlgn="b"/>
                      <a:r>
                        <a:rPr lang="da-DK" sz="900" b="0" i="0" u="none" strike="noStrike" dirty="0">
                          <a:effectLst/>
                          <a:latin typeface="+mn-lt"/>
                        </a:rPr>
                        <a:t>Drivingrange – mellemregningskonto</a:t>
                      </a:r>
                    </a:p>
                  </a:txBody>
                  <a:tcPr marL="8857" marR="8857" marT="8857" marB="0" anchor="b"/>
                </a:tc>
                <a:tc>
                  <a:txBody>
                    <a:bodyPr/>
                    <a:lstStyle/>
                    <a:p>
                      <a:pPr algn="r" fontAlgn="b"/>
                      <a:r>
                        <a:rPr lang="da-DK" sz="1100" b="0" u="none" strike="noStrike" dirty="0">
                          <a:effectLst/>
                        </a:rPr>
                        <a:t>0</a:t>
                      </a:r>
                      <a:endParaRPr lang="da-DK" sz="1100" b="0" i="0" u="none" strike="noStrike" dirty="0">
                        <a:solidFill>
                          <a:srgbClr val="000000"/>
                        </a:solidFill>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0</a:t>
                      </a:r>
                      <a:endParaRPr lang="da-DK" sz="1100" b="0" i="0" u="none" strike="noStrike" dirty="0">
                        <a:solidFill>
                          <a:srgbClr val="000000"/>
                        </a:solidFill>
                        <a:effectLst/>
                        <a:latin typeface="Arial" panose="020B0604020202020204" pitchFamily="34" charset="0"/>
                      </a:endParaRPr>
                    </a:p>
                  </a:txBody>
                  <a:tcPr marL="8857" marR="8857" marT="8857" marB="0" anchor="b"/>
                </a:tc>
                <a:extLst>
                  <a:ext uri="{0D108BD9-81ED-4DB2-BD59-A6C34878D82A}">
                    <a16:rowId xmlns:a16="http://schemas.microsoft.com/office/drawing/2014/main" val="1169701502"/>
                  </a:ext>
                </a:extLst>
              </a:tr>
              <a:tr h="174840">
                <a:tc>
                  <a:txBody>
                    <a:bodyPr/>
                    <a:lstStyle/>
                    <a:p>
                      <a:pPr algn="l" fontAlgn="b"/>
                      <a:r>
                        <a:rPr lang="da-DK" sz="900" u="none" strike="noStrike" dirty="0">
                          <a:effectLst/>
                        </a:rPr>
                        <a:t>Andre tilgodehavender</a:t>
                      </a:r>
                      <a:endParaRPr lang="da-DK" sz="900" b="0" i="0" u="none" strike="noStrike" dirty="0">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        120.075 </a:t>
                      </a:r>
                      <a:endParaRPr lang="da-DK" sz="1100" b="0" i="0" u="none" strike="noStrike" dirty="0">
                        <a:solidFill>
                          <a:srgbClr val="000000"/>
                        </a:solidFill>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133.617</a:t>
                      </a:r>
                      <a:endParaRPr lang="da-DK" sz="1100" b="0" i="0" u="none" strike="noStrike" dirty="0">
                        <a:solidFill>
                          <a:srgbClr val="000000"/>
                        </a:solidFill>
                        <a:effectLst/>
                        <a:latin typeface="Arial" panose="020B0604020202020204" pitchFamily="34" charset="0"/>
                      </a:endParaRPr>
                    </a:p>
                  </a:txBody>
                  <a:tcPr marL="8857" marR="8857" marT="8857" marB="0" anchor="b"/>
                </a:tc>
                <a:extLst>
                  <a:ext uri="{0D108BD9-81ED-4DB2-BD59-A6C34878D82A}">
                    <a16:rowId xmlns:a16="http://schemas.microsoft.com/office/drawing/2014/main" val="935687878"/>
                  </a:ext>
                </a:extLst>
              </a:tr>
              <a:tr h="174840">
                <a:tc>
                  <a:txBody>
                    <a:bodyPr/>
                    <a:lstStyle/>
                    <a:p>
                      <a:pPr algn="l" fontAlgn="b"/>
                      <a:endParaRPr lang="da-DK" sz="900" b="0" i="0" u="none" strike="noStrike" dirty="0">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 </a:t>
                      </a:r>
                      <a:endParaRPr lang="da-DK" sz="1100" b="0" i="0" u="none" strike="noStrike" dirty="0">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 </a:t>
                      </a:r>
                      <a:endParaRPr lang="da-DK" sz="1100" b="0" i="0" u="none" strike="noStrike" dirty="0">
                        <a:effectLst/>
                        <a:latin typeface="Arial" panose="020B0604020202020204" pitchFamily="34" charset="0"/>
                      </a:endParaRPr>
                    </a:p>
                  </a:txBody>
                  <a:tcPr marL="8857" marR="8857" marT="8857" marB="0" anchor="b"/>
                </a:tc>
                <a:extLst>
                  <a:ext uri="{0D108BD9-81ED-4DB2-BD59-A6C34878D82A}">
                    <a16:rowId xmlns:a16="http://schemas.microsoft.com/office/drawing/2014/main" val="1366689513"/>
                  </a:ext>
                </a:extLst>
              </a:tr>
              <a:tr h="174840">
                <a:tc>
                  <a:txBody>
                    <a:bodyPr/>
                    <a:lstStyle/>
                    <a:p>
                      <a:pPr algn="l" fontAlgn="b"/>
                      <a:r>
                        <a:rPr lang="da-DK" sz="900" u="none" strike="noStrike" dirty="0">
                          <a:effectLst/>
                        </a:rPr>
                        <a:t>TILGODEHAVENDER I ALT</a:t>
                      </a:r>
                      <a:endParaRPr lang="da-DK" sz="900" b="1" i="0" u="none" strike="noStrike" dirty="0">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        201.928 </a:t>
                      </a:r>
                      <a:endParaRPr lang="da-DK" sz="1100" b="0" i="0" u="none" strike="noStrike" dirty="0">
                        <a:solidFill>
                          <a:srgbClr val="000000"/>
                        </a:solidFill>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146.857</a:t>
                      </a:r>
                      <a:endParaRPr lang="da-DK" sz="1100" b="0" i="0" u="none" strike="noStrike" dirty="0">
                        <a:solidFill>
                          <a:srgbClr val="000000"/>
                        </a:solidFill>
                        <a:effectLst/>
                        <a:latin typeface="Arial" panose="020B0604020202020204" pitchFamily="34" charset="0"/>
                      </a:endParaRPr>
                    </a:p>
                  </a:txBody>
                  <a:tcPr marL="8857" marR="8857" marT="8857" marB="0" anchor="b"/>
                </a:tc>
                <a:extLst>
                  <a:ext uri="{0D108BD9-81ED-4DB2-BD59-A6C34878D82A}">
                    <a16:rowId xmlns:a16="http://schemas.microsoft.com/office/drawing/2014/main" val="2170964991"/>
                  </a:ext>
                </a:extLst>
              </a:tr>
              <a:tr h="174840">
                <a:tc>
                  <a:txBody>
                    <a:bodyPr/>
                    <a:lstStyle/>
                    <a:p>
                      <a:pPr algn="l" fontAlgn="b"/>
                      <a:endParaRPr lang="da-DK" sz="900" b="0" i="0" u="none" strike="noStrike" dirty="0">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 </a:t>
                      </a:r>
                      <a:endParaRPr lang="da-DK" sz="1100" b="0" i="0" u="none" strike="noStrike" dirty="0">
                        <a:solidFill>
                          <a:srgbClr val="000000"/>
                        </a:solidFill>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 </a:t>
                      </a:r>
                      <a:endParaRPr lang="da-DK" sz="1100" b="0" i="0" u="none" strike="noStrike" dirty="0">
                        <a:solidFill>
                          <a:srgbClr val="000000"/>
                        </a:solidFill>
                        <a:effectLst/>
                        <a:latin typeface="Arial" panose="020B0604020202020204" pitchFamily="34" charset="0"/>
                      </a:endParaRPr>
                    </a:p>
                  </a:txBody>
                  <a:tcPr marL="8857" marR="8857" marT="8857" marB="0" anchor="b"/>
                </a:tc>
                <a:extLst>
                  <a:ext uri="{0D108BD9-81ED-4DB2-BD59-A6C34878D82A}">
                    <a16:rowId xmlns:a16="http://schemas.microsoft.com/office/drawing/2014/main" val="2893020025"/>
                  </a:ext>
                </a:extLst>
              </a:tr>
              <a:tr h="174840">
                <a:tc>
                  <a:txBody>
                    <a:bodyPr/>
                    <a:lstStyle/>
                    <a:p>
                      <a:pPr algn="l" fontAlgn="b"/>
                      <a:r>
                        <a:rPr lang="da-DK" sz="1100" u="none" strike="noStrike" dirty="0">
                          <a:effectLst/>
                        </a:rPr>
                        <a:t>Likvide beholdninger</a:t>
                      </a:r>
                      <a:endParaRPr lang="da-DK" sz="1100" b="1" i="0" u="none" strike="noStrike" dirty="0">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     49.837 </a:t>
                      </a:r>
                      <a:endParaRPr lang="da-DK" sz="1100" b="0" i="0" u="none" strike="noStrike" dirty="0">
                        <a:solidFill>
                          <a:srgbClr val="000000"/>
                        </a:solidFill>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56.616</a:t>
                      </a:r>
                      <a:endParaRPr lang="da-DK" sz="1100" b="0" i="0" u="none" strike="noStrike" dirty="0">
                        <a:solidFill>
                          <a:srgbClr val="000000"/>
                        </a:solidFill>
                        <a:effectLst/>
                        <a:latin typeface="Arial" panose="020B0604020202020204" pitchFamily="34" charset="0"/>
                      </a:endParaRPr>
                    </a:p>
                  </a:txBody>
                  <a:tcPr marL="8857" marR="8857" marT="8857" marB="0" anchor="b"/>
                </a:tc>
                <a:extLst>
                  <a:ext uri="{0D108BD9-81ED-4DB2-BD59-A6C34878D82A}">
                    <a16:rowId xmlns:a16="http://schemas.microsoft.com/office/drawing/2014/main" val="3690070516"/>
                  </a:ext>
                </a:extLst>
              </a:tr>
              <a:tr h="174840">
                <a:tc>
                  <a:txBody>
                    <a:bodyPr/>
                    <a:lstStyle/>
                    <a:p>
                      <a:pPr algn="l" fontAlgn="b"/>
                      <a:endParaRPr lang="da-DK" sz="900" b="0" i="0" u="none" strike="noStrike" dirty="0">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 </a:t>
                      </a:r>
                      <a:endParaRPr lang="da-DK" sz="1100" b="0" i="0" u="none" strike="noStrike" dirty="0">
                        <a:solidFill>
                          <a:srgbClr val="000000"/>
                        </a:solidFill>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 </a:t>
                      </a:r>
                      <a:endParaRPr lang="da-DK" sz="1100" b="0" i="0" u="none" strike="noStrike" dirty="0">
                        <a:solidFill>
                          <a:srgbClr val="000000"/>
                        </a:solidFill>
                        <a:effectLst/>
                        <a:latin typeface="Arial" panose="020B0604020202020204" pitchFamily="34" charset="0"/>
                      </a:endParaRPr>
                    </a:p>
                  </a:txBody>
                  <a:tcPr marL="8857" marR="8857" marT="8857" marB="0" anchor="b"/>
                </a:tc>
                <a:extLst>
                  <a:ext uri="{0D108BD9-81ED-4DB2-BD59-A6C34878D82A}">
                    <a16:rowId xmlns:a16="http://schemas.microsoft.com/office/drawing/2014/main" val="4196509824"/>
                  </a:ext>
                </a:extLst>
              </a:tr>
              <a:tr h="174840">
                <a:tc>
                  <a:txBody>
                    <a:bodyPr/>
                    <a:lstStyle/>
                    <a:p>
                      <a:pPr algn="l" fontAlgn="b"/>
                      <a:r>
                        <a:rPr lang="da-DK" sz="1100" u="none" strike="noStrike" dirty="0">
                          <a:effectLst/>
                        </a:rPr>
                        <a:t>OMSÆTNINGSAKTIVER I ALT</a:t>
                      </a:r>
                      <a:endParaRPr lang="da-DK" sz="1100" b="1" i="0" u="none" strike="noStrike" dirty="0">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     492.804 </a:t>
                      </a:r>
                      <a:endParaRPr lang="da-DK" sz="1100" b="0" i="0" u="none" strike="noStrike" dirty="0">
                        <a:solidFill>
                          <a:srgbClr val="000000"/>
                        </a:solidFill>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430.029</a:t>
                      </a:r>
                      <a:endParaRPr lang="da-DK" sz="1100" b="0" i="0" u="none" strike="noStrike" dirty="0">
                        <a:solidFill>
                          <a:srgbClr val="000000"/>
                        </a:solidFill>
                        <a:effectLst/>
                        <a:latin typeface="Arial" panose="020B0604020202020204" pitchFamily="34" charset="0"/>
                      </a:endParaRPr>
                    </a:p>
                  </a:txBody>
                  <a:tcPr marL="8857" marR="8857" marT="8857" marB="0" anchor="b"/>
                </a:tc>
                <a:extLst>
                  <a:ext uri="{0D108BD9-81ED-4DB2-BD59-A6C34878D82A}">
                    <a16:rowId xmlns:a16="http://schemas.microsoft.com/office/drawing/2014/main" val="1379748987"/>
                  </a:ext>
                </a:extLst>
              </a:tr>
              <a:tr h="174840">
                <a:tc>
                  <a:txBody>
                    <a:bodyPr/>
                    <a:lstStyle/>
                    <a:p>
                      <a:pPr algn="l" fontAlgn="b"/>
                      <a:endParaRPr lang="da-DK" sz="900" b="0" i="0" u="none" strike="noStrike" dirty="0">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 </a:t>
                      </a:r>
                      <a:endParaRPr lang="da-DK" sz="1100" b="0" i="0" u="none" strike="noStrike" dirty="0">
                        <a:solidFill>
                          <a:srgbClr val="000000"/>
                        </a:solidFill>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 </a:t>
                      </a:r>
                      <a:endParaRPr lang="da-DK" sz="1100" b="0" i="0" u="none" strike="noStrike" dirty="0">
                        <a:solidFill>
                          <a:srgbClr val="000000"/>
                        </a:solidFill>
                        <a:effectLst/>
                        <a:latin typeface="Arial" panose="020B0604020202020204" pitchFamily="34" charset="0"/>
                      </a:endParaRPr>
                    </a:p>
                  </a:txBody>
                  <a:tcPr marL="8857" marR="8857" marT="8857" marB="0" anchor="b"/>
                </a:tc>
                <a:extLst>
                  <a:ext uri="{0D108BD9-81ED-4DB2-BD59-A6C34878D82A}">
                    <a16:rowId xmlns:a16="http://schemas.microsoft.com/office/drawing/2014/main" val="2902335794"/>
                  </a:ext>
                </a:extLst>
              </a:tr>
              <a:tr h="174840">
                <a:tc>
                  <a:txBody>
                    <a:bodyPr/>
                    <a:lstStyle/>
                    <a:p>
                      <a:pPr algn="l" fontAlgn="b"/>
                      <a:r>
                        <a:rPr lang="da-DK" sz="1100" u="none" strike="noStrike" dirty="0">
                          <a:effectLst/>
                        </a:rPr>
                        <a:t>AKTIVER I ALT</a:t>
                      </a:r>
                      <a:endParaRPr lang="da-DK" sz="1100" b="1" i="0" u="none" strike="noStrike" dirty="0">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  5.092.993 </a:t>
                      </a:r>
                      <a:endParaRPr lang="da-DK" sz="1100" b="0" i="0" u="none" strike="noStrike" dirty="0">
                        <a:solidFill>
                          <a:srgbClr val="000000"/>
                        </a:solidFill>
                        <a:effectLst/>
                        <a:latin typeface="Arial" panose="020B0604020202020204" pitchFamily="34" charset="0"/>
                      </a:endParaRPr>
                    </a:p>
                  </a:txBody>
                  <a:tcPr marL="8857" marR="8857" marT="8857" marB="0" anchor="b"/>
                </a:tc>
                <a:tc>
                  <a:txBody>
                    <a:bodyPr/>
                    <a:lstStyle/>
                    <a:p>
                      <a:pPr algn="r" fontAlgn="b"/>
                      <a:r>
                        <a:rPr lang="da-DK" sz="1100" b="0" u="none" strike="noStrike" dirty="0">
                          <a:effectLst/>
                        </a:rPr>
                        <a:t>  4.810.263 </a:t>
                      </a:r>
                      <a:endParaRPr lang="da-DK" sz="1100" b="0" i="0" u="none" strike="noStrike" dirty="0">
                        <a:solidFill>
                          <a:srgbClr val="000000"/>
                        </a:solidFill>
                        <a:effectLst/>
                        <a:latin typeface="Arial" panose="020B0604020202020204" pitchFamily="34" charset="0"/>
                      </a:endParaRPr>
                    </a:p>
                  </a:txBody>
                  <a:tcPr marL="8857" marR="8857" marT="8857" marB="0" anchor="b"/>
                </a:tc>
                <a:extLst>
                  <a:ext uri="{0D108BD9-81ED-4DB2-BD59-A6C34878D82A}">
                    <a16:rowId xmlns:a16="http://schemas.microsoft.com/office/drawing/2014/main" val="826321746"/>
                  </a:ext>
                </a:extLst>
              </a:tr>
            </a:tbl>
          </a:graphicData>
        </a:graphic>
      </p:graphicFrame>
    </p:spTree>
    <p:extLst>
      <p:ext uri="{BB962C8B-B14F-4D97-AF65-F5344CB8AC3E}">
        <p14:creationId xmlns:p14="http://schemas.microsoft.com/office/powerpoint/2010/main" val="3572027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799" y="459591"/>
            <a:ext cx="7772400" cy="936104"/>
          </a:xfrm>
        </p:spPr>
        <p:txBody>
          <a:bodyPr/>
          <a:lstStyle/>
          <a:p>
            <a:pPr algn="l"/>
            <a:r>
              <a:rPr lang="da-DK" b="1" dirty="0"/>
              <a:t>Balance </a:t>
            </a:r>
            <a:r>
              <a:rPr lang="da-DK" sz="1800" b="1" dirty="0"/>
              <a:t>Passiver</a:t>
            </a:r>
            <a:endParaRPr lang="da-DK" b="1" dirty="0"/>
          </a:p>
        </p:txBody>
      </p:sp>
      <p:sp>
        <p:nvSpPr>
          <p:cNvPr id="4" name="Rektangel 3"/>
          <p:cNvSpPr/>
          <p:nvPr/>
        </p:nvSpPr>
        <p:spPr>
          <a:xfrm>
            <a:off x="0" y="0"/>
            <a:ext cx="9144000" cy="404664"/>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0" y="6021288"/>
            <a:ext cx="9144000" cy="836712"/>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kstboks 7"/>
          <p:cNvSpPr txBox="1"/>
          <p:nvPr/>
        </p:nvSpPr>
        <p:spPr>
          <a:xfrm>
            <a:off x="2123728" y="6021288"/>
            <a:ext cx="4536504" cy="369332"/>
          </a:xfrm>
          <a:prstGeom prst="rect">
            <a:avLst/>
          </a:prstGeom>
          <a:noFill/>
        </p:spPr>
        <p:txBody>
          <a:bodyPr wrap="square" rtlCol="0">
            <a:spAutoFit/>
          </a:bodyPr>
          <a:lstStyle/>
          <a:p>
            <a:r>
              <a:rPr lang="da-DK" i="1" dirty="0">
                <a:solidFill>
                  <a:schemeClr val="bg1"/>
                </a:solidFill>
              </a:rPr>
              <a:t>- En af Fyns smukkeste baner!</a:t>
            </a:r>
          </a:p>
        </p:txBody>
      </p:sp>
      <p:pic>
        <p:nvPicPr>
          <p:cNvPr id="12" name="Billede 11" descr="Et billede, der indeholder spil, golf, sport, sidder&#10;&#10;Automatisk genereret beskrivelse">
            <a:extLst>
              <a:ext uri="{FF2B5EF4-FFF2-40B4-BE49-F238E27FC236}">
                <a16:creationId xmlns:a16="http://schemas.microsoft.com/office/drawing/2014/main" id="{2EBE2AEE-79A0-4753-98AD-35C293BD61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864" y="5587588"/>
            <a:ext cx="1080000" cy="1011414"/>
          </a:xfrm>
          <a:prstGeom prst="rect">
            <a:avLst/>
          </a:prstGeom>
        </p:spPr>
      </p:pic>
      <p:graphicFrame>
        <p:nvGraphicFramePr>
          <p:cNvPr id="9" name="Tabel 8">
            <a:extLst>
              <a:ext uri="{FF2B5EF4-FFF2-40B4-BE49-F238E27FC236}">
                <a16:creationId xmlns:a16="http://schemas.microsoft.com/office/drawing/2014/main" id="{E57471B0-9782-4DC8-AC9C-A06BE7DF2269}"/>
              </a:ext>
            </a:extLst>
          </p:cNvPr>
          <p:cNvGraphicFramePr>
            <a:graphicFrameLocks noGrp="1"/>
          </p:cNvGraphicFramePr>
          <p:nvPr>
            <p:extLst>
              <p:ext uri="{D42A27DB-BD31-4B8C-83A1-F6EECF244321}">
                <p14:modId xmlns:p14="http://schemas.microsoft.com/office/powerpoint/2010/main" val="2976424104"/>
              </p:ext>
            </p:extLst>
          </p:nvPr>
        </p:nvGraphicFramePr>
        <p:xfrm>
          <a:off x="1601864" y="1268760"/>
          <a:ext cx="7290616" cy="4699675"/>
        </p:xfrm>
        <a:graphic>
          <a:graphicData uri="http://schemas.openxmlformats.org/drawingml/2006/table">
            <a:tbl>
              <a:tblPr>
                <a:tableStyleId>{5C22544A-7EE6-4342-B048-85BDC9FD1C3A}</a:tableStyleId>
              </a:tblPr>
              <a:tblGrid>
                <a:gridCol w="4955340">
                  <a:extLst>
                    <a:ext uri="{9D8B030D-6E8A-4147-A177-3AD203B41FA5}">
                      <a16:colId xmlns:a16="http://schemas.microsoft.com/office/drawing/2014/main" val="1098663127"/>
                    </a:ext>
                  </a:extLst>
                </a:gridCol>
                <a:gridCol w="1167638">
                  <a:extLst>
                    <a:ext uri="{9D8B030D-6E8A-4147-A177-3AD203B41FA5}">
                      <a16:colId xmlns:a16="http://schemas.microsoft.com/office/drawing/2014/main" val="318930465"/>
                    </a:ext>
                  </a:extLst>
                </a:gridCol>
                <a:gridCol w="1167638">
                  <a:extLst>
                    <a:ext uri="{9D8B030D-6E8A-4147-A177-3AD203B41FA5}">
                      <a16:colId xmlns:a16="http://schemas.microsoft.com/office/drawing/2014/main" val="2834348026"/>
                    </a:ext>
                  </a:extLst>
                </a:gridCol>
              </a:tblGrid>
              <a:tr h="505797">
                <a:tc gridSpan="3">
                  <a:txBody>
                    <a:bodyPr/>
                    <a:lstStyle/>
                    <a:p>
                      <a:pPr algn="ctr" fontAlgn="b"/>
                      <a:r>
                        <a:rPr lang="da-DK" sz="3400" u="none" strike="noStrike" dirty="0">
                          <a:effectLst/>
                        </a:rPr>
                        <a:t>PASSIVER</a:t>
                      </a:r>
                      <a:endParaRPr lang="da-DK" sz="3400" b="1" i="0" u="none" strike="noStrike" dirty="0">
                        <a:effectLst/>
                        <a:latin typeface="Arial" panose="020B0604020202020204" pitchFamily="34" charset="0"/>
                      </a:endParaRPr>
                    </a:p>
                  </a:txBody>
                  <a:tcPr marL="8155" marR="8155" marT="8155" marB="0" anchor="b"/>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808343226"/>
                  </a:ext>
                </a:extLst>
              </a:tr>
              <a:tr h="183588">
                <a:tc>
                  <a:txBody>
                    <a:bodyPr/>
                    <a:lstStyle/>
                    <a:p>
                      <a:pPr algn="l" fontAlgn="b"/>
                      <a:r>
                        <a:rPr lang="da-DK" sz="900" u="none" strike="noStrike">
                          <a:effectLst/>
                        </a:rPr>
                        <a:t> </a:t>
                      </a:r>
                      <a:endParaRPr lang="da-DK" sz="900" b="0" i="0" u="none" strike="noStrike">
                        <a:effectLst/>
                        <a:latin typeface="Arial" panose="020B0604020202020204" pitchFamily="34" charset="0"/>
                      </a:endParaRPr>
                    </a:p>
                  </a:txBody>
                  <a:tcPr marL="8155" marR="8155" marT="8155" marB="0" anchor="b"/>
                </a:tc>
                <a:tc>
                  <a:txBody>
                    <a:bodyPr/>
                    <a:lstStyle/>
                    <a:p>
                      <a:pPr algn="r" fontAlgn="b"/>
                      <a:r>
                        <a:rPr lang="da-DK" sz="1500" b="1" u="none" strike="noStrike" dirty="0">
                          <a:effectLst/>
                        </a:rPr>
                        <a:t>2024</a:t>
                      </a:r>
                      <a:endParaRPr lang="da-DK" sz="1500" b="1" i="0" u="none" strike="noStrike" dirty="0">
                        <a:effectLst/>
                        <a:latin typeface="Arial" panose="020B0604020202020204" pitchFamily="34" charset="0"/>
                      </a:endParaRPr>
                    </a:p>
                  </a:txBody>
                  <a:tcPr marL="8155" marR="8155" marT="8155" marB="0" anchor="b"/>
                </a:tc>
                <a:tc>
                  <a:txBody>
                    <a:bodyPr/>
                    <a:lstStyle/>
                    <a:p>
                      <a:pPr algn="r" fontAlgn="b"/>
                      <a:r>
                        <a:rPr lang="da-DK" sz="1500" b="1" u="none" strike="noStrike" dirty="0">
                          <a:effectLst/>
                        </a:rPr>
                        <a:t>2025</a:t>
                      </a:r>
                      <a:endParaRPr lang="da-DK" sz="1500" b="1" i="0" u="none" strike="noStrike" dirty="0">
                        <a:effectLst/>
                        <a:latin typeface="Arial" panose="020B0604020202020204" pitchFamily="34" charset="0"/>
                      </a:endParaRPr>
                    </a:p>
                  </a:txBody>
                  <a:tcPr marL="8155" marR="8155" marT="8155" marB="0" anchor="b"/>
                </a:tc>
                <a:extLst>
                  <a:ext uri="{0D108BD9-81ED-4DB2-BD59-A6C34878D82A}">
                    <a16:rowId xmlns:a16="http://schemas.microsoft.com/office/drawing/2014/main" val="3480497675"/>
                  </a:ext>
                </a:extLst>
              </a:tr>
              <a:tr h="183588">
                <a:tc>
                  <a:txBody>
                    <a:bodyPr/>
                    <a:lstStyle/>
                    <a:p>
                      <a:pPr algn="l" fontAlgn="b"/>
                      <a:r>
                        <a:rPr lang="da-DK" sz="1200" u="none" strike="noStrike" dirty="0">
                          <a:effectLst/>
                        </a:rPr>
                        <a:t>EGENKAPITAL</a:t>
                      </a:r>
                      <a:endParaRPr lang="da-DK" sz="1200" b="1" i="0" u="none" strike="noStrike" dirty="0">
                        <a:effectLst/>
                        <a:latin typeface="Arial" panose="020B0604020202020204" pitchFamily="34" charset="0"/>
                      </a:endParaRPr>
                    </a:p>
                  </a:txBody>
                  <a:tcPr marL="8155" marR="8155" marT="8155" marB="0" anchor="b"/>
                </a:tc>
                <a:tc>
                  <a:txBody>
                    <a:bodyPr/>
                    <a:lstStyle/>
                    <a:p>
                      <a:pPr algn="r" fontAlgn="b"/>
                      <a:r>
                        <a:rPr lang="da-DK" sz="1000" b="0" u="none" strike="noStrike" dirty="0">
                          <a:effectLst/>
                        </a:rPr>
                        <a:t> </a:t>
                      </a:r>
                      <a:endParaRPr lang="da-DK" sz="1000" b="0" i="0" u="none" strike="noStrike" dirty="0">
                        <a:solidFill>
                          <a:srgbClr val="000000"/>
                        </a:solidFill>
                        <a:effectLst/>
                        <a:latin typeface="Arial" panose="020B0604020202020204" pitchFamily="34" charset="0"/>
                      </a:endParaRPr>
                    </a:p>
                  </a:txBody>
                  <a:tcPr marL="8155" marR="8155" marT="8155" marB="0" anchor="b"/>
                </a:tc>
                <a:tc>
                  <a:txBody>
                    <a:bodyPr/>
                    <a:lstStyle/>
                    <a:p>
                      <a:pPr algn="r" fontAlgn="b"/>
                      <a:r>
                        <a:rPr lang="da-DK" sz="1000" b="0" u="none" strike="noStrike" dirty="0">
                          <a:effectLst/>
                        </a:rPr>
                        <a:t> </a:t>
                      </a:r>
                      <a:endParaRPr lang="da-DK" sz="1000" b="0" i="0" u="none" strike="noStrike" dirty="0">
                        <a:solidFill>
                          <a:srgbClr val="000000"/>
                        </a:solidFill>
                        <a:effectLst/>
                        <a:latin typeface="Arial" panose="020B0604020202020204" pitchFamily="34" charset="0"/>
                      </a:endParaRPr>
                    </a:p>
                  </a:txBody>
                  <a:tcPr marL="8155" marR="8155" marT="8155" marB="0" anchor="b"/>
                </a:tc>
                <a:extLst>
                  <a:ext uri="{0D108BD9-81ED-4DB2-BD59-A6C34878D82A}">
                    <a16:rowId xmlns:a16="http://schemas.microsoft.com/office/drawing/2014/main" val="2006413017"/>
                  </a:ext>
                </a:extLst>
              </a:tr>
              <a:tr h="139650">
                <a:tc>
                  <a:txBody>
                    <a:bodyPr/>
                    <a:lstStyle/>
                    <a:p>
                      <a:pPr algn="l" fontAlgn="b"/>
                      <a:r>
                        <a:rPr lang="da-DK" sz="900" u="none" strike="noStrike" dirty="0">
                          <a:effectLst/>
                        </a:rPr>
                        <a:t>Egenkapital pr. 1. januar</a:t>
                      </a:r>
                      <a:endParaRPr lang="da-DK" sz="900" b="0" i="0" u="none" strike="noStrike" dirty="0">
                        <a:effectLst/>
                        <a:latin typeface="Arial" panose="020B0604020202020204" pitchFamily="34" charset="0"/>
                      </a:endParaRPr>
                    </a:p>
                  </a:txBody>
                  <a:tcPr marL="8155" marR="8155" marT="8155" marB="0" anchor="b"/>
                </a:tc>
                <a:tc>
                  <a:txBody>
                    <a:bodyPr/>
                    <a:lstStyle/>
                    <a:p>
                      <a:pPr algn="r" fontAlgn="b"/>
                      <a:r>
                        <a:rPr lang="da-DK" sz="1000" b="0" u="none" strike="noStrike" dirty="0">
                          <a:effectLst/>
                        </a:rPr>
                        <a:t>          3.761.933 </a:t>
                      </a:r>
                      <a:endParaRPr lang="da-DK" sz="1000" b="0" i="0" u="none" strike="noStrike" dirty="0">
                        <a:solidFill>
                          <a:srgbClr val="000000"/>
                        </a:solidFill>
                        <a:effectLst/>
                        <a:latin typeface="Arial" panose="020B0604020202020204" pitchFamily="34" charset="0"/>
                      </a:endParaRPr>
                    </a:p>
                  </a:txBody>
                  <a:tcPr marL="8155" marR="8155" marT="8155" marB="0" anchor="b"/>
                </a:tc>
                <a:tc>
                  <a:txBody>
                    <a:bodyPr/>
                    <a:lstStyle/>
                    <a:p>
                      <a:pPr algn="r" fontAlgn="b"/>
                      <a:r>
                        <a:rPr lang="da-DK" sz="1000" b="0" u="none" strike="noStrike" dirty="0">
                          <a:effectLst/>
                        </a:rPr>
                        <a:t>          3.268.289 </a:t>
                      </a:r>
                      <a:endParaRPr lang="da-DK" sz="1000" b="0" i="0" u="none" strike="noStrike" dirty="0">
                        <a:solidFill>
                          <a:srgbClr val="000000"/>
                        </a:solidFill>
                        <a:effectLst/>
                        <a:latin typeface="Arial" panose="020B0604020202020204" pitchFamily="34" charset="0"/>
                      </a:endParaRPr>
                    </a:p>
                  </a:txBody>
                  <a:tcPr marL="8155" marR="8155" marT="8155" marB="0" anchor="b"/>
                </a:tc>
                <a:extLst>
                  <a:ext uri="{0D108BD9-81ED-4DB2-BD59-A6C34878D82A}">
                    <a16:rowId xmlns:a16="http://schemas.microsoft.com/office/drawing/2014/main" val="4028292624"/>
                  </a:ext>
                </a:extLst>
              </a:tr>
              <a:tr h="139650">
                <a:tc>
                  <a:txBody>
                    <a:bodyPr/>
                    <a:lstStyle/>
                    <a:p>
                      <a:pPr algn="l" fontAlgn="b"/>
                      <a:r>
                        <a:rPr lang="da-DK" sz="900" u="none" strike="noStrike" dirty="0">
                          <a:effectLst/>
                        </a:rPr>
                        <a:t>Korrektioner 1. januar vedr. skyldig afspadseringer</a:t>
                      </a:r>
                      <a:endParaRPr lang="da-DK" sz="900" b="0" i="0" u="none" strike="noStrike" dirty="0">
                        <a:effectLst/>
                        <a:latin typeface="Arial" panose="020B0604020202020204" pitchFamily="34" charset="0"/>
                      </a:endParaRPr>
                    </a:p>
                  </a:txBody>
                  <a:tcPr marL="8155" marR="8155" marT="8155" marB="0" anchor="b"/>
                </a:tc>
                <a:tc>
                  <a:txBody>
                    <a:bodyPr/>
                    <a:lstStyle/>
                    <a:p>
                      <a:pPr algn="r" fontAlgn="b"/>
                      <a:r>
                        <a:rPr lang="da-DK" sz="1000" b="0" u="none" strike="noStrike" dirty="0">
                          <a:effectLst/>
                        </a:rPr>
                        <a:t>                      -   </a:t>
                      </a:r>
                      <a:endParaRPr lang="da-DK" sz="1000" b="0" i="0" u="none" strike="noStrike" dirty="0">
                        <a:solidFill>
                          <a:srgbClr val="000000"/>
                        </a:solidFill>
                        <a:effectLst/>
                        <a:latin typeface="Arial" panose="020B0604020202020204" pitchFamily="34" charset="0"/>
                      </a:endParaRPr>
                    </a:p>
                  </a:txBody>
                  <a:tcPr marL="8155" marR="8155" marT="8155" marB="0" anchor="b"/>
                </a:tc>
                <a:tc>
                  <a:txBody>
                    <a:bodyPr/>
                    <a:lstStyle/>
                    <a:p>
                      <a:pPr algn="r" fontAlgn="b"/>
                      <a:r>
                        <a:rPr lang="da-DK" sz="1000" b="0" u="none" strike="noStrike" dirty="0">
                          <a:effectLst/>
                        </a:rPr>
                        <a:t>                      -   </a:t>
                      </a:r>
                      <a:endParaRPr lang="da-DK" sz="1000" b="0" i="0" u="none" strike="noStrike" dirty="0">
                        <a:solidFill>
                          <a:srgbClr val="000000"/>
                        </a:solidFill>
                        <a:effectLst/>
                        <a:latin typeface="Arial" panose="020B0604020202020204" pitchFamily="34" charset="0"/>
                      </a:endParaRPr>
                    </a:p>
                  </a:txBody>
                  <a:tcPr marL="8155" marR="8155" marT="8155" marB="0" anchor="b"/>
                </a:tc>
                <a:extLst>
                  <a:ext uri="{0D108BD9-81ED-4DB2-BD59-A6C34878D82A}">
                    <a16:rowId xmlns:a16="http://schemas.microsoft.com/office/drawing/2014/main" val="2816098718"/>
                  </a:ext>
                </a:extLst>
              </a:tr>
              <a:tr h="139650">
                <a:tc>
                  <a:txBody>
                    <a:bodyPr/>
                    <a:lstStyle/>
                    <a:p>
                      <a:pPr algn="l" fontAlgn="b"/>
                      <a:r>
                        <a:rPr lang="da-DK" sz="900" u="none" strike="noStrike" dirty="0">
                          <a:effectLst/>
                        </a:rPr>
                        <a:t>Overført resultat</a:t>
                      </a:r>
                      <a:endParaRPr lang="da-DK" sz="900" b="0" i="0" u="none" strike="noStrike" dirty="0">
                        <a:effectLst/>
                        <a:latin typeface="Arial" panose="020B0604020202020204" pitchFamily="34" charset="0"/>
                      </a:endParaRPr>
                    </a:p>
                  </a:txBody>
                  <a:tcPr marL="8155" marR="8155" marT="8155" marB="0" anchor="b"/>
                </a:tc>
                <a:tc>
                  <a:txBody>
                    <a:bodyPr/>
                    <a:lstStyle/>
                    <a:p>
                      <a:pPr algn="r" fontAlgn="b"/>
                      <a:r>
                        <a:rPr lang="da-DK" sz="1000" b="0" u="none" strike="noStrike" dirty="0">
                          <a:effectLst/>
                        </a:rPr>
                        <a:t>               -493.644 </a:t>
                      </a:r>
                      <a:endParaRPr lang="da-DK" sz="1000" b="0" i="0" u="none" strike="noStrike" dirty="0">
                        <a:solidFill>
                          <a:srgbClr val="000000"/>
                        </a:solidFill>
                        <a:effectLst/>
                        <a:latin typeface="Arial" panose="020B0604020202020204" pitchFamily="34" charset="0"/>
                      </a:endParaRPr>
                    </a:p>
                  </a:txBody>
                  <a:tcPr marL="8155" marR="8155" marT="8155" marB="0" anchor="b"/>
                </a:tc>
                <a:tc>
                  <a:txBody>
                    <a:bodyPr/>
                    <a:lstStyle/>
                    <a:p>
                      <a:pPr algn="r" fontAlgn="b"/>
                      <a:r>
                        <a:rPr lang="da-DK" sz="1000" b="0" u="none" strike="noStrike" dirty="0">
                          <a:effectLst/>
                        </a:rPr>
                        <a:t>               61.089 </a:t>
                      </a:r>
                      <a:endParaRPr lang="da-DK" sz="1000" b="0" i="0" u="none" strike="noStrike" dirty="0">
                        <a:solidFill>
                          <a:srgbClr val="000000"/>
                        </a:solidFill>
                        <a:effectLst/>
                        <a:latin typeface="Arial" panose="020B0604020202020204" pitchFamily="34" charset="0"/>
                      </a:endParaRPr>
                    </a:p>
                  </a:txBody>
                  <a:tcPr marL="8155" marR="8155" marT="8155" marB="0" anchor="b"/>
                </a:tc>
                <a:extLst>
                  <a:ext uri="{0D108BD9-81ED-4DB2-BD59-A6C34878D82A}">
                    <a16:rowId xmlns:a16="http://schemas.microsoft.com/office/drawing/2014/main" val="608383104"/>
                  </a:ext>
                </a:extLst>
              </a:tr>
              <a:tr h="139650">
                <a:tc>
                  <a:txBody>
                    <a:bodyPr/>
                    <a:lstStyle/>
                    <a:p>
                      <a:pPr algn="l" fontAlgn="b"/>
                      <a:endParaRPr lang="da-DK" sz="900" b="0" i="0" u="none" strike="noStrike" dirty="0">
                        <a:effectLst/>
                        <a:latin typeface="Arial" panose="020B0604020202020204" pitchFamily="34" charset="0"/>
                      </a:endParaRPr>
                    </a:p>
                  </a:txBody>
                  <a:tcPr marL="8155" marR="8155" marT="8155" marB="0" anchor="b"/>
                </a:tc>
                <a:tc>
                  <a:txBody>
                    <a:bodyPr/>
                    <a:lstStyle/>
                    <a:p>
                      <a:pPr algn="r" fontAlgn="b"/>
                      <a:r>
                        <a:rPr lang="da-DK" sz="1000" b="0" u="none" strike="noStrike" dirty="0">
                          <a:effectLst/>
                        </a:rPr>
                        <a:t> </a:t>
                      </a:r>
                      <a:endParaRPr lang="da-DK" sz="1000" b="0" i="0" u="none" strike="noStrike" dirty="0">
                        <a:solidFill>
                          <a:srgbClr val="000000"/>
                        </a:solidFill>
                        <a:effectLst/>
                        <a:latin typeface="Arial" panose="020B0604020202020204" pitchFamily="34" charset="0"/>
                      </a:endParaRPr>
                    </a:p>
                  </a:txBody>
                  <a:tcPr marL="8155" marR="8155" marT="8155" marB="0" anchor="b"/>
                </a:tc>
                <a:tc>
                  <a:txBody>
                    <a:bodyPr/>
                    <a:lstStyle/>
                    <a:p>
                      <a:pPr algn="r" fontAlgn="b"/>
                      <a:r>
                        <a:rPr lang="da-DK" sz="1000" b="0" u="none" strike="noStrike" dirty="0">
                          <a:effectLst/>
                        </a:rPr>
                        <a:t> </a:t>
                      </a:r>
                      <a:endParaRPr lang="da-DK" sz="1000" b="0" i="0" u="none" strike="noStrike" dirty="0">
                        <a:solidFill>
                          <a:srgbClr val="000000"/>
                        </a:solidFill>
                        <a:effectLst/>
                        <a:latin typeface="Arial" panose="020B0604020202020204" pitchFamily="34" charset="0"/>
                      </a:endParaRPr>
                    </a:p>
                  </a:txBody>
                  <a:tcPr marL="8155" marR="8155" marT="8155" marB="0" anchor="b"/>
                </a:tc>
                <a:extLst>
                  <a:ext uri="{0D108BD9-81ED-4DB2-BD59-A6C34878D82A}">
                    <a16:rowId xmlns:a16="http://schemas.microsoft.com/office/drawing/2014/main" val="2254474958"/>
                  </a:ext>
                </a:extLst>
              </a:tr>
              <a:tr h="183588">
                <a:tc>
                  <a:txBody>
                    <a:bodyPr/>
                    <a:lstStyle/>
                    <a:p>
                      <a:pPr algn="l" fontAlgn="b"/>
                      <a:r>
                        <a:rPr lang="da-DK" sz="1200" u="none" strike="noStrike" dirty="0">
                          <a:effectLst/>
                        </a:rPr>
                        <a:t>EGENKAPITAL I ALT</a:t>
                      </a:r>
                      <a:endParaRPr lang="da-DK" sz="1200" b="1" i="0" u="none" strike="noStrike" dirty="0">
                        <a:effectLst/>
                        <a:latin typeface="Arial" panose="020B0604020202020204" pitchFamily="34" charset="0"/>
                      </a:endParaRPr>
                    </a:p>
                  </a:txBody>
                  <a:tcPr marL="8155" marR="8155" marT="8155" marB="0" anchor="b"/>
                </a:tc>
                <a:tc>
                  <a:txBody>
                    <a:bodyPr/>
                    <a:lstStyle/>
                    <a:p>
                      <a:pPr algn="r" fontAlgn="b"/>
                      <a:r>
                        <a:rPr lang="da-DK" sz="1000" b="0" u="none" strike="noStrike" dirty="0">
                          <a:effectLst/>
                        </a:rPr>
                        <a:t>  3.268.289 </a:t>
                      </a:r>
                      <a:endParaRPr lang="da-DK" sz="1000" b="0" i="0" u="none" strike="noStrike" dirty="0">
                        <a:solidFill>
                          <a:srgbClr val="000000"/>
                        </a:solidFill>
                        <a:effectLst/>
                        <a:latin typeface="Arial" panose="020B0604020202020204" pitchFamily="34" charset="0"/>
                      </a:endParaRPr>
                    </a:p>
                  </a:txBody>
                  <a:tcPr marL="8155" marR="8155" marT="8155" marB="0" anchor="b"/>
                </a:tc>
                <a:tc>
                  <a:txBody>
                    <a:bodyPr/>
                    <a:lstStyle/>
                    <a:p>
                      <a:pPr algn="r" fontAlgn="b"/>
                      <a:r>
                        <a:rPr lang="da-DK" sz="1000" b="0" u="none" strike="noStrike" dirty="0">
                          <a:effectLst/>
                        </a:rPr>
                        <a:t>  3.329.378 </a:t>
                      </a:r>
                      <a:endParaRPr lang="da-DK" sz="1000" b="0" i="0" u="none" strike="noStrike" dirty="0">
                        <a:solidFill>
                          <a:srgbClr val="000000"/>
                        </a:solidFill>
                        <a:effectLst/>
                        <a:latin typeface="Arial" panose="020B0604020202020204" pitchFamily="34" charset="0"/>
                      </a:endParaRPr>
                    </a:p>
                  </a:txBody>
                  <a:tcPr marL="8155" marR="8155" marT="8155" marB="0" anchor="b"/>
                </a:tc>
                <a:extLst>
                  <a:ext uri="{0D108BD9-81ED-4DB2-BD59-A6C34878D82A}">
                    <a16:rowId xmlns:a16="http://schemas.microsoft.com/office/drawing/2014/main" val="1667037961"/>
                  </a:ext>
                </a:extLst>
              </a:tr>
              <a:tr h="139650">
                <a:tc>
                  <a:txBody>
                    <a:bodyPr/>
                    <a:lstStyle/>
                    <a:p>
                      <a:pPr algn="l" fontAlgn="b"/>
                      <a:r>
                        <a:rPr lang="da-DK" sz="900" u="none" strike="noStrike" dirty="0">
                          <a:effectLst/>
                        </a:rPr>
                        <a:t> </a:t>
                      </a:r>
                      <a:endParaRPr lang="da-DK" sz="900" b="0" i="0" u="none" strike="noStrike" dirty="0">
                        <a:effectLst/>
                        <a:latin typeface="Arial" panose="020B0604020202020204" pitchFamily="34" charset="0"/>
                      </a:endParaRPr>
                    </a:p>
                  </a:txBody>
                  <a:tcPr marL="8155" marR="8155" marT="8155" marB="0" anchor="b"/>
                </a:tc>
                <a:tc>
                  <a:txBody>
                    <a:bodyPr/>
                    <a:lstStyle/>
                    <a:p>
                      <a:pPr algn="r" fontAlgn="b"/>
                      <a:r>
                        <a:rPr lang="da-DK" sz="1000" b="0" u="none" strike="noStrike" dirty="0">
                          <a:effectLst/>
                        </a:rPr>
                        <a:t> </a:t>
                      </a:r>
                      <a:endParaRPr lang="da-DK" sz="1000" b="0" i="0" u="none" strike="noStrike" dirty="0">
                        <a:solidFill>
                          <a:srgbClr val="000000"/>
                        </a:solidFill>
                        <a:effectLst/>
                        <a:latin typeface="Arial" panose="020B0604020202020204" pitchFamily="34" charset="0"/>
                      </a:endParaRPr>
                    </a:p>
                  </a:txBody>
                  <a:tcPr marL="8155" marR="8155" marT="8155" marB="0" anchor="b"/>
                </a:tc>
                <a:tc>
                  <a:txBody>
                    <a:bodyPr/>
                    <a:lstStyle/>
                    <a:p>
                      <a:pPr algn="r" fontAlgn="b"/>
                      <a:r>
                        <a:rPr lang="da-DK" sz="1000" b="0" u="none" strike="noStrike" dirty="0">
                          <a:effectLst/>
                        </a:rPr>
                        <a:t> </a:t>
                      </a:r>
                      <a:endParaRPr lang="da-DK" sz="1000" b="0" i="0" u="none" strike="noStrike" dirty="0">
                        <a:solidFill>
                          <a:srgbClr val="000000"/>
                        </a:solidFill>
                        <a:effectLst/>
                        <a:latin typeface="Arial" panose="020B0604020202020204" pitchFamily="34" charset="0"/>
                      </a:endParaRPr>
                    </a:p>
                  </a:txBody>
                  <a:tcPr marL="8155" marR="8155" marT="8155" marB="0" anchor="b"/>
                </a:tc>
                <a:extLst>
                  <a:ext uri="{0D108BD9-81ED-4DB2-BD59-A6C34878D82A}">
                    <a16:rowId xmlns:a16="http://schemas.microsoft.com/office/drawing/2014/main" val="1657305600"/>
                  </a:ext>
                </a:extLst>
              </a:tr>
              <a:tr h="183588">
                <a:tc>
                  <a:txBody>
                    <a:bodyPr/>
                    <a:lstStyle/>
                    <a:p>
                      <a:pPr algn="l" fontAlgn="b"/>
                      <a:r>
                        <a:rPr lang="da-DK" sz="1200" u="none" strike="noStrike" dirty="0">
                          <a:effectLst/>
                        </a:rPr>
                        <a:t>LANGFRISTEDE GÆLDSFORPLIGTELSER</a:t>
                      </a:r>
                      <a:endParaRPr lang="da-DK" sz="1200" b="1" i="0" u="none" strike="noStrike" dirty="0">
                        <a:effectLst/>
                        <a:latin typeface="Arial" panose="020B0604020202020204" pitchFamily="34" charset="0"/>
                      </a:endParaRPr>
                    </a:p>
                  </a:txBody>
                  <a:tcPr marL="8155" marR="8155" marT="8155" marB="0" anchor="b"/>
                </a:tc>
                <a:tc>
                  <a:txBody>
                    <a:bodyPr/>
                    <a:lstStyle/>
                    <a:p>
                      <a:pPr algn="r" fontAlgn="b"/>
                      <a:r>
                        <a:rPr lang="da-DK" sz="1000" b="0" u="none" strike="noStrike" dirty="0">
                          <a:effectLst/>
                        </a:rPr>
                        <a:t> </a:t>
                      </a:r>
                      <a:endParaRPr lang="da-DK" sz="1000" b="0" i="0" u="none" strike="noStrike" dirty="0">
                        <a:solidFill>
                          <a:srgbClr val="000000"/>
                        </a:solidFill>
                        <a:effectLst/>
                        <a:latin typeface="Arial" panose="020B0604020202020204" pitchFamily="34" charset="0"/>
                      </a:endParaRPr>
                    </a:p>
                  </a:txBody>
                  <a:tcPr marL="8155" marR="8155" marT="8155" marB="0" anchor="b"/>
                </a:tc>
                <a:tc>
                  <a:txBody>
                    <a:bodyPr/>
                    <a:lstStyle/>
                    <a:p>
                      <a:pPr algn="r" fontAlgn="b"/>
                      <a:r>
                        <a:rPr lang="da-DK" sz="1000" b="0" u="none" strike="noStrike" dirty="0">
                          <a:effectLst/>
                        </a:rPr>
                        <a:t> </a:t>
                      </a:r>
                      <a:endParaRPr lang="da-DK" sz="1000" b="0" i="0" u="none" strike="noStrike" dirty="0">
                        <a:solidFill>
                          <a:srgbClr val="000000"/>
                        </a:solidFill>
                        <a:effectLst/>
                        <a:latin typeface="Arial" panose="020B0604020202020204" pitchFamily="34" charset="0"/>
                      </a:endParaRPr>
                    </a:p>
                  </a:txBody>
                  <a:tcPr marL="8155" marR="8155" marT="8155" marB="0" anchor="b"/>
                </a:tc>
                <a:extLst>
                  <a:ext uri="{0D108BD9-81ED-4DB2-BD59-A6C34878D82A}">
                    <a16:rowId xmlns:a16="http://schemas.microsoft.com/office/drawing/2014/main" val="2740229350"/>
                  </a:ext>
                </a:extLst>
              </a:tr>
              <a:tr h="139650">
                <a:tc>
                  <a:txBody>
                    <a:bodyPr/>
                    <a:lstStyle/>
                    <a:p>
                      <a:pPr algn="l" fontAlgn="b"/>
                      <a:r>
                        <a:rPr lang="da-DK" sz="900" u="none" strike="noStrike">
                          <a:effectLst/>
                        </a:rPr>
                        <a:t>Prioritetsgæld</a:t>
                      </a:r>
                      <a:endParaRPr lang="da-DK" sz="900" b="0" i="0" u="none" strike="noStrike">
                        <a:effectLst/>
                        <a:latin typeface="Arial" panose="020B0604020202020204" pitchFamily="34" charset="0"/>
                      </a:endParaRPr>
                    </a:p>
                  </a:txBody>
                  <a:tcPr marL="8155" marR="8155" marT="8155" marB="0" anchor="b"/>
                </a:tc>
                <a:tc>
                  <a:txBody>
                    <a:bodyPr/>
                    <a:lstStyle/>
                    <a:p>
                      <a:pPr algn="r" fontAlgn="b"/>
                      <a:r>
                        <a:rPr lang="da-DK" sz="1000" b="0" u="none" strike="noStrike" dirty="0">
                          <a:effectLst/>
                        </a:rPr>
                        <a:t>             0 </a:t>
                      </a:r>
                      <a:endParaRPr lang="da-DK" sz="1000" b="0" i="0" u="none" strike="noStrike" dirty="0">
                        <a:solidFill>
                          <a:srgbClr val="000000"/>
                        </a:solidFill>
                        <a:effectLst/>
                        <a:latin typeface="Arial" panose="020B0604020202020204" pitchFamily="34" charset="0"/>
                      </a:endParaRPr>
                    </a:p>
                  </a:txBody>
                  <a:tcPr marL="8155" marR="8155" marT="8155" marB="0" anchor="b"/>
                </a:tc>
                <a:tc>
                  <a:txBody>
                    <a:bodyPr/>
                    <a:lstStyle/>
                    <a:p>
                      <a:pPr algn="r" fontAlgn="b"/>
                      <a:r>
                        <a:rPr lang="da-DK" sz="1000" b="0" u="none" strike="noStrike" dirty="0">
                          <a:effectLst/>
                        </a:rPr>
                        <a:t>             0 </a:t>
                      </a:r>
                      <a:endParaRPr lang="da-DK" sz="1000" b="0" i="0" u="none" strike="noStrike" dirty="0">
                        <a:solidFill>
                          <a:srgbClr val="000000"/>
                        </a:solidFill>
                        <a:effectLst/>
                        <a:latin typeface="Arial" panose="020B0604020202020204" pitchFamily="34" charset="0"/>
                      </a:endParaRPr>
                    </a:p>
                  </a:txBody>
                  <a:tcPr marL="8155" marR="8155" marT="8155" marB="0" anchor="b"/>
                </a:tc>
                <a:extLst>
                  <a:ext uri="{0D108BD9-81ED-4DB2-BD59-A6C34878D82A}">
                    <a16:rowId xmlns:a16="http://schemas.microsoft.com/office/drawing/2014/main" val="1516400264"/>
                  </a:ext>
                </a:extLst>
              </a:tr>
              <a:tr h="139650">
                <a:tc>
                  <a:txBody>
                    <a:bodyPr/>
                    <a:lstStyle/>
                    <a:p>
                      <a:pPr algn="l" fontAlgn="b"/>
                      <a:endParaRPr lang="da-DK" sz="900" b="0" i="0" u="none" strike="noStrike" dirty="0">
                        <a:effectLst/>
                        <a:latin typeface="Arial" panose="020B0604020202020204" pitchFamily="34" charset="0"/>
                      </a:endParaRPr>
                    </a:p>
                  </a:txBody>
                  <a:tcPr marL="8155" marR="8155" marT="8155" marB="0" anchor="b"/>
                </a:tc>
                <a:tc>
                  <a:txBody>
                    <a:bodyPr/>
                    <a:lstStyle/>
                    <a:p>
                      <a:pPr algn="r" fontAlgn="b"/>
                      <a:r>
                        <a:rPr lang="da-DK" sz="1000" b="0" u="none" strike="noStrike" dirty="0">
                          <a:effectLst/>
                        </a:rPr>
                        <a:t> </a:t>
                      </a:r>
                      <a:endParaRPr lang="da-DK" sz="1000" b="0" i="0" u="none" strike="noStrike" dirty="0">
                        <a:effectLst/>
                        <a:latin typeface="Arial" panose="020B0604020202020204" pitchFamily="34" charset="0"/>
                      </a:endParaRPr>
                    </a:p>
                  </a:txBody>
                  <a:tcPr marL="8155" marR="8155" marT="8155" marB="0" anchor="b"/>
                </a:tc>
                <a:tc>
                  <a:txBody>
                    <a:bodyPr/>
                    <a:lstStyle/>
                    <a:p>
                      <a:pPr algn="r" fontAlgn="b"/>
                      <a:r>
                        <a:rPr lang="da-DK" sz="1000" b="0" u="none" strike="noStrike" dirty="0">
                          <a:effectLst/>
                        </a:rPr>
                        <a:t> </a:t>
                      </a:r>
                      <a:endParaRPr lang="da-DK" sz="1000" b="0" i="0" u="none" strike="noStrike" dirty="0">
                        <a:effectLst/>
                        <a:latin typeface="Arial" panose="020B0604020202020204" pitchFamily="34" charset="0"/>
                      </a:endParaRPr>
                    </a:p>
                  </a:txBody>
                  <a:tcPr marL="8155" marR="8155" marT="8155" marB="0" anchor="b"/>
                </a:tc>
                <a:extLst>
                  <a:ext uri="{0D108BD9-81ED-4DB2-BD59-A6C34878D82A}">
                    <a16:rowId xmlns:a16="http://schemas.microsoft.com/office/drawing/2014/main" val="3529490797"/>
                  </a:ext>
                </a:extLst>
              </a:tr>
              <a:tr h="183588">
                <a:tc>
                  <a:txBody>
                    <a:bodyPr/>
                    <a:lstStyle/>
                    <a:p>
                      <a:pPr algn="l" fontAlgn="b"/>
                      <a:r>
                        <a:rPr lang="da-DK" sz="1200" u="none" strike="noStrike" dirty="0">
                          <a:effectLst/>
                        </a:rPr>
                        <a:t>KORTFRISTEDE GÆLDSFORPLIGTELSER</a:t>
                      </a:r>
                      <a:endParaRPr lang="da-DK" sz="1200" b="1" i="0" u="none" strike="noStrike" dirty="0">
                        <a:effectLst/>
                        <a:latin typeface="Arial" panose="020B0604020202020204" pitchFamily="34" charset="0"/>
                      </a:endParaRPr>
                    </a:p>
                  </a:txBody>
                  <a:tcPr marL="8155" marR="8155" marT="8155" marB="0" anchor="b"/>
                </a:tc>
                <a:tc>
                  <a:txBody>
                    <a:bodyPr/>
                    <a:lstStyle/>
                    <a:p>
                      <a:pPr algn="r" fontAlgn="b"/>
                      <a:r>
                        <a:rPr lang="da-DK" sz="1000" b="0" u="none" strike="noStrike" dirty="0">
                          <a:effectLst/>
                        </a:rPr>
                        <a:t> </a:t>
                      </a:r>
                      <a:endParaRPr lang="da-DK" sz="1000" b="0" i="0" u="none" strike="noStrike" dirty="0">
                        <a:solidFill>
                          <a:srgbClr val="000000"/>
                        </a:solidFill>
                        <a:effectLst/>
                        <a:latin typeface="Arial" panose="020B0604020202020204" pitchFamily="34" charset="0"/>
                      </a:endParaRPr>
                    </a:p>
                  </a:txBody>
                  <a:tcPr marL="8155" marR="8155" marT="8155" marB="0" anchor="b"/>
                </a:tc>
                <a:tc>
                  <a:txBody>
                    <a:bodyPr/>
                    <a:lstStyle/>
                    <a:p>
                      <a:pPr algn="r" fontAlgn="b"/>
                      <a:r>
                        <a:rPr lang="da-DK" sz="1000" b="0" u="none" strike="noStrike" dirty="0">
                          <a:effectLst/>
                        </a:rPr>
                        <a:t> </a:t>
                      </a:r>
                      <a:endParaRPr lang="da-DK" sz="1000" b="0" i="0" u="none" strike="noStrike" dirty="0">
                        <a:solidFill>
                          <a:srgbClr val="000000"/>
                        </a:solidFill>
                        <a:effectLst/>
                        <a:latin typeface="Arial" panose="020B0604020202020204" pitchFamily="34" charset="0"/>
                      </a:endParaRPr>
                    </a:p>
                  </a:txBody>
                  <a:tcPr marL="8155" marR="8155" marT="8155" marB="0" anchor="b"/>
                </a:tc>
                <a:extLst>
                  <a:ext uri="{0D108BD9-81ED-4DB2-BD59-A6C34878D82A}">
                    <a16:rowId xmlns:a16="http://schemas.microsoft.com/office/drawing/2014/main" val="3168947576"/>
                  </a:ext>
                </a:extLst>
              </a:tr>
              <a:tr h="139650">
                <a:tc>
                  <a:txBody>
                    <a:bodyPr/>
                    <a:lstStyle/>
                    <a:p>
                      <a:pPr algn="l" fontAlgn="b"/>
                      <a:r>
                        <a:rPr lang="da-DK" sz="900" u="none" strike="noStrike" dirty="0">
                          <a:effectLst/>
                        </a:rPr>
                        <a:t>Kortfristet del af langfristet gæld</a:t>
                      </a:r>
                      <a:endParaRPr lang="da-DK" sz="900" b="0" i="0" u="none" strike="noStrike" dirty="0">
                        <a:effectLst/>
                        <a:latin typeface="Arial" panose="020B0604020202020204" pitchFamily="34" charset="0"/>
                      </a:endParaRPr>
                    </a:p>
                  </a:txBody>
                  <a:tcPr marL="8155" marR="8155" marT="8155" marB="0" anchor="b"/>
                </a:tc>
                <a:tc>
                  <a:txBody>
                    <a:bodyPr/>
                    <a:lstStyle/>
                    <a:p>
                      <a:pPr algn="r" fontAlgn="b"/>
                      <a:r>
                        <a:rPr lang="da-DK" sz="1000" b="0" u="none" strike="noStrike" dirty="0">
                          <a:effectLst/>
                        </a:rPr>
                        <a:t>136.230 </a:t>
                      </a:r>
                      <a:endParaRPr lang="da-DK" sz="1000" b="0" i="0" u="none" strike="noStrike" dirty="0">
                        <a:solidFill>
                          <a:srgbClr val="000000"/>
                        </a:solidFill>
                        <a:effectLst/>
                        <a:latin typeface="Arial" panose="020B0604020202020204" pitchFamily="34" charset="0"/>
                      </a:endParaRPr>
                    </a:p>
                  </a:txBody>
                  <a:tcPr marL="8155" marR="8155" marT="8155" marB="0" anchor="b"/>
                </a:tc>
                <a:tc>
                  <a:txBody>
                    <a:bodyPr/>
                    <a:lstStyle/>
                    <a:p>
                      <a:pPr algn="r" fontAlgn="b"/>
                      <a:r>
                        <a:rPr lang="da-DK" sz="1000" b="0" u="none" strike="noStrike" dirty="0">
                          <a:effectLst/>
                        </a:rPr>
                        <a:t>             0 </a:t>
                      </a:r>
                      <a:endParaRPr lang="da-DK" sz="1000" b="0" i="0" u="none" strike="noStrike" dirty="0">
                        <a:solidFill>
                          <a:srgbClr val="000000"/>
                        </a:solidFill>
                        <a:effectLst/>
                        <a:latin typeface="Arial" panose="020B0604020202020204" pitchFamily="34" charset="0"/>
                      </a:endParaRPr>
                    </a:p>
                  </a:txBody>
                  <a:tcPr marL="8155" marR="8155" marT="8155" marB="0" anchor="b"/>
                </a:tc>
                <a:extLst>
                  <a:ext uri="{0D108BD9-81ED-4DB2-BD59-A6C34878D82A}">
                    <a16:rowId xmlns:a16="http://schemas.microsoft.com/office/drawing/2014/main" val="3987179724"/>
                  </a:ext>
                </a:extLst>
              </a:tr>
              <a:tr h="183588">
                <a:tc>
                  <a:txBody>
                    <a:bodyPr/>
                    <a:lstStyle/>
                    <a:p>
                      <a:pPr algn="l" fontAlgn="b"/>
                      <a:r>
                        <a:rPr lang="da-DK" sz="1200" u="none" strike="noStrike" dirty="0">
                          <a:effectLst/>
                        </a:rPr>
                        <a:t>Kassekredit</a:t>
                      </a:r>
                      <a:endParaRPr lang="da-DK" sz="1200" b="1" i="0" u="none" strike="noStrike" dirty="0">
                        <a:effectLst/>
                        <a:latin typeface="Arial" panose="020B0604020202020204" pitchFamily="34" charset="0"/>
                      </a:endParaRPr>
                    </a:p>
                  </a:txBody>
                  <a:tcPr marL="8155" marR="8155" marT="8155" marB="0" anchor="b"/>
                </a:tc>
                <a:tc>
                  <a:txBody>
                    <a:bodyPr/>
                    <a:lstStyle/>
                    <a:p>
                      <a:pPr algn="r" fontAlgn="b"/>
                      <a:r>
                        <a:rPr lang="da-DK" sz="1000" b="0" i="0" u="none" strike="noStrike" dirty="0">
                          <a:solidFill>
                            <a:srgbClr val="000000"/>
                          </a:solidFill>
                          <a:effectLst/>
                          <a:latin typeface="Arial" panose="020B0604020202020204" pitchFamily="34" charset="0"/>
                        </a:rPr>
                        <a:t>783.758</a:t>
                      </a:r>
                    </a:p>
                  </a:txBody>
                  <a:tcPr marL="8155" marR="8155" marT="8155" marB="0" anchor="b"/>
                </a:tc>
                <a:tc>
                  <a:txBody>
                    <a:bodyPr/>
                    <a:lstStyle/>
                    <a:p>
                      <a:pPr algn="r" fontAlgn="b"/>
                      <a:r>
                        <a:rPr lang="da-DK" sz="1000" b="0" i="0" u="none" strike="noStrike" dirty="0">
                          <a:solidFill>
                            <a:srgbClr val="000000"/>
                          </a:solidFill>
                          <a:effectLst/>
                          <a:latin typeface="Arial" panose="020B0604020202020204" pitchFamily="34" charset="0"/>
                        </a:rPr>
                        <a:t>463.414</a:t>
                      </a:r>
                    </a:p>
                  </a:txBody>
                  <a:tcPr marL="8155" marR="8155" marT="8155" marB="0" anchor="b"/>
                </a:tc>
                <a:extLst>
                  <a:ext uri="{0D108BD9-81ED-4DB2-BD59-A6C34878D82A}">
                    <a16:rowId xmlns:a16="http://schemas.microsoft.com/office/drawing/2014/main" val="929423880"/>
                  </a:ext>
                </a:extLst>
              </a:tr>
              <a:tr h="139650">
                <a:tc>
                  <a:txBody>
                    <a:bodyPr/>
                    <a:lstStyle/>
                    <a:p>
                      <a:pPr algn="l" fontAlgn="b"/>
                      <a:r>
                        <a:rPr lang="da-DK" sz="900" u="none" strike="noStrike" dirty="0">
                          <a:effectLst/>
                        </a:rPr>
                        <a:t>Kreditor</a:t>
                      </a:r>
                      <a:endParaRPr lang="da-DK" sz="900" b="0" i="0" u="none" strike="noStrike" dirty="0">
                        <a:effectLst/>
                        <a:latin typeface="Arial" panose="020B0604020202020204" pitchFamily="34" charset="0"/>
                      </a:endParaRPr>
                    </a:p>
                  </a:txBody>
                  <a:tcPr marL="8155" marR="8155" marT="8155" marB="0" anchor="b"/>
                </a:tc>
                <a:tc>
                  <a:txBody>
                    <a:bodyPr/>
                    <a:lstStyle/>
                    <a:p>
                      <a:pPr algn="r" fontAlgn="b"/>
                      <a:r>
                        <a:rPr lang="da-DK" sz="1000" b="0" u="none" strike="noStrike" dirty="0">
                          <a:effectLst/>
                        </a:rPr>
                        <a:t>76.540</a:t>
                      </a:r>
                      <a:endParaRPr lang="da-DK" sz="1000" b="0" i="0" u="none" strike="noStrike" dirty="0">
                        <a:solidFill>
                          <a:srgbClr val="000000"/>
                        </a:solidFill>
                        <a:effectLst/>
                        <a:latin typeface="Arial" panose="020B0604020202020204" pitchFamily="34" charset="0"/>
                      </a:endParaRPr>
                    </a:p>
                  </a:txBody>
                  <a:tcPr marL="8155" marR="8155" marT="8155" marB="0" anchor="b"/>
                </a:tc>
                <a:tc>
                  <a:txBody>
                    <a:bodyPr/>
                    <a:lstStyle/>
                    <a:p>
                      <a:pPr algn="r" fontAlgn="b"/>
                      <a:r>
                        <a:rPr lang="da-DK" sz="1000" b="0" i="0" u="none" strike="noStrike" dirty="0">
                          <a:solidFill>
                            <a:srgbClr val="000000"/>
                          </a:solidFill>
                          <a:effectLst/>
                          <a:latin typeface="Arial" panose="020B0604020202020204" pitchFamily="34" charset="0"/>
                        </a:rPr>
                        <a:t>40.042</a:t>
                      </a:r>
                    </a:p>
                  </a:txBody>
                  <a:tcPr marL="8155" marR="8155" marT="8155" marB="0" anchor="b"/>
                </a:tc>
                <a:extLst>
                  <a:ext uri="{0D108BD9-81ED-4DB2-BD59-A6C34878D82A}">
                    <a16:rowId xmlns:a16="http://schemas.microsoft.com/office/drawing/2014/main" val="3998450260"/>
                  </a:ext>
                </a:extLst>
              </a:tr>
              <a:tr h="139650">
                <a:tc>
                  <a:txBody>
                    <a:bodyPr/>
                    <a:lstStyle/>
                    <a:p>
                      <a:pPr algn="l" fontAlgn="b"/>
                      <a:r>
                        <a:rPr lang="da-DK" sz="900" u="none" strike="noStrike" dirty="0">
                          <a:effectLst/>
                        </a:rPr>
                        <a:t>Periodeafgrænsninger</a:t>
                      </a:r>
                      <a:endParaRPr lang="da-DK" sz="900" b="0" i="0" u="none" strike="noStrike" dirty="0">
                        <a:effectLst/>
                        <a:latin typeface="Arial" panose="020B0604020202020204" pitchFamily="34" charset="0"/>
                      </a:endParaRPr>
                    </a:p>
                  </a:txBody>
                  <a:tcPr marL="8155" marR="8155" marT="8155" marB="0" anchor="b"/>
                </a:tc>
                <a:tc>
                  <a:txBody>
                    <a:bodyPr/>
                    <a:lstStyle/>
                    <a:p>
                      <a:pPr algn="r" fontAlgn="b"/>
                      <a:r>
                        <a:rPr lang="da-DK" sz="1000" b="0" u="none" strike="noStrike" dirty="0">
                          <a:effectLst/>
                        </a:rPr>
                        <a:t>358.732</a:t>
                      </a:r>
                      <a:endParaRPr lang="da-DK" sz="1000" b="0" i="0" u="none" strike="noStrike" dirty="0">
                        <a:solidFill>
                          <a:srgbClr val="000000"/>
                        </a:solidFill>
                        <a:effectLst/>
                        <a:latin typeface="Arial" panose="020B0604020202020204" pitchFamily="34" charset="0"/>
                      </a:endParaRPr>
                    </a:p>
                  </a:txBody>
                  <a:tcPr marL="8155" marR="8155" marT="8155" marB="0" anchor="b"/>
                </a:tc>
                <a:tc>
                  <a:txBody>
                    <a:bodyPr/>
                    <a:lstStyle/>
                    <a:p>
                      <a:pPr algn="r" fontAlgn="b"/>
                      <a:r>
                        <a:rPr lang="da-DK" sz="1000" b="0" u="none" strike="noStrike" dirty="0">
                          <a:effectLst/>
                        </a:rPr>
                        <a:t>313.891</a:t>
                      </a:r>
                      <a:endParaRPr lang="da-DK" sz="1000" b="0" i="0" u="none" strike="noStrike" dirty="0">
                        <a:solidFill>
                          <a:srgbClr val="000000"/>
                        </a:solidFill>
                        <a:effectLst/>
                        <a:latin typeface="Arial" panose="020B0604020202020204" pitchFamily="34" charset="0"/>
                      </a:endParaRPr>
                    </a:p>
                  </a:txBody>
                  <a:tcPr marL="8155" marR="8155" marT="8155" marB="0" anchor="b"/>
                </a:tc>
                <a:extLst>
                  <a:ext uri="{0D108BD9-81ED-4DB2-BD59-A6C34878D82A}">
                    <a16:rowId xmlns:a16="http://schemas.microsoft.com/office/drawing/2014/main" val="3338024730"/>
                  </a:ext>
                </a:extLst>
              </a:tr>
              <a:tr h="139650">
                <a:tc>
                  <a:txBody>
                    <a:bodyPr/>
                    <a:lstStyle/>
                    <a:p>
                      <a:pPr algn="l" fontAlgn="b"/>
                      <a:r>
                        <a:rPr lang="da-DK" sz="900" u="none" strike="noStrike" dirty="0">
                          <a:effectLst/>
                        </a:rPr>
                        <a:t>Anden gæld</a:t>
                      </a:r>
                      <a:endParaRPr lang="da-DK" sz="900" b="0" i="0" u="none" strike="noStrike" dirty="0">
                        <a:effectLst/>
                        <a:latin typeface="Arial" panose="020B0604020202020204" pitchFamily="34" charset="0"/>
                      </a:endParaRPr>
                    </a:p>
                  </a:txBody>
                  <a:tcPr marL="8155" marR="8155" marT="8155" marB="0" anchor="b"/>
                </a:tc>
                <a:tc>
                  <a:txBody>
                    <a:bodyPr/>
                    <a:lstStyle/>
                    <a:p>
                      <a:pPr algn="r" fontAlgn="b"/>
                      <a:r>
                        <a:rPr lang="da-DK" sz="1000" b="0" i="0" u="none" strike="noStrike" dirty="0">
                          <a:solidFill>
                            <a:srgbClr val="000000"/>
                          </a:solidFill>
                          <a:effectLst/>
                          <a:latin typeface="Arial" panose="020B0604020202020204" pitchFamily="34" charset="0"/>
                        </a:rPr>
                        <a:t>469.444</a:t>
                      </a:r>
                    </a:p>
                  </a:txBody>
                  <a:tcPr marL="8155" marR="8155" marT="8155" marB="0" anchor="b"/>
                </a:tc>
                <a:tc>
                  <a:txBody>
                    <a:bodyPr/>
                    <a:lstStyle/>
                    <a:p>
                      <a:pPr algn="r" fontAlgn="b"/>
                      <a:r>
                        <a:rPr lang="da-DK" sz="1000" b="0" i="0" u="none" strike="noStrike" dirty="0">
                          <a:solidFill>
                            <a:srgbClr val="000000"/>
                          </a:solidFill>
                          <a:effectLst/>
                          <a:latin typeface="Arial" panose="020B0604020202020204" pitchFamily="34" charset="0"/>
                        </a:rPr>
                        <a:t>663.538</a:t>
                      </a:r>
                    </a:p>
                  </a:txBody>
                  <a:tcPr marL="8155" marR="8155" marT="8155" marB="0" anchor="b"/>
                </a:tc>
                <a:extLst>
                  <a:ext uri="{0D108BD9-81ED-4DB2-BD59-A6C34878D82A}">
                    <a16:rowId xmlns:a16="http://schemas.microsoft.com/office/drawing/2014/main" val="1091812373"/>
                  </a:ext>
                </a:extLst>
              </a:tr>
              <a:tr h="139650">
                <a:tc>
                  <a:txBody>
                    <a:bodyPr/>
                    <a:lstStyle/>
                    <a:p>
                      <a:pPr algn="l" fontAlgn="b"/>
                      <a:endParaRPr lang="da-DK" sz="900" b="0" i="0" u="none" strike="noStrike" dirty="0">
                        <a:effectLst/>
                        <a:latin typeface="Arial" panose="020B0604020202020204" pitchFamily="34" charset="0"/>
                      </a:endParaRPr>
                    </a:p>
                  </a:txBody>
                  <a:tcPr marL="8155" marR="8155" marT="8155" marB="0" anchor="b"/>
                </a:tc>
                <a:tc>
                  <a:txBody>
                    <a:bodyPr/>
                    <a:lstStyle/>
                    <a:p>
                      <a:pPr algn="r" fontAlgn="b"/>
                      <a:r>
                        <a:rPr lang="da-DK" sz="1000" b="0" u="none" strike="noStrike" dirty="0">
                          <a:effectLst/>
                        </a:rPr>
                        <a:t> </a:t>
                      </a:r>
                      <a:endParaRPr lang="da-DK" sz="1000" b="0" i="0" u="none" strike="noStrike" dirty="0">
                        <a:solidFill>
                          <a:srgbClr val="000000"/>
                        </a:solidFill>
                        <a:effectLst/>
                        <a:latin typeface="Arial" panose="020B0604020202020204" pitchFamily="34" charset="0"/>
                      </a:endParaRPr>
                    </a:p>
                  </a:txBody>
                  <a:tcPr marL="8155" marR="8155" marT="8155" marB="0" anchor="b"/>
                </a:tc>
                <a:tc>
                  <a:txBody>
                    <a:bodyPr/>
                    <a:lstStyle/>
                    <a:p>
                      <a:pPr algn="r" fontAlgn="b"/>
                      <a:r>
                        <a:rPr lang="da-DK" sz="1000" b="0" u="none" strike="noStrike" dirty="0">
                          <a:effectLst/>
                        </a:rPr>
                        <a:t> </a:t>
                      </a:r>
                      <a:endParaRPr lang="da-DK" sz="1000" b="0" i="0" u="none" strike="noStrike" dirty="0">
                        <a:solidFill>
                          <a:srgbClr val="000000"/>
                        </a:solidFill>
                        <a:effectLst/>
                        <a:latin typeface="Arial" panose="020B0604020202020204" pitchFamily="34" charset="0"/>
                      </a:endParaRPr>
                    </a:p>
                  </a:txBody>
                  <a:tcPr marL="8155" marR="8155" marT="8155" marB="0" anchor="b"/>
                </a:tc>
                <a:extLst>
                  <a:ext uri="{0D108BD9-81ED-4DB2-BD59-A6C34878D82A}">
                    <a16:rowId xmlns:a16="http://schemas.microsoft.com/office/drawing/2014/main" val="3769969405"/>
                  </a:ext>
                </a:extLst>
              </a:tr>
              <a:tr h="183588">
                <a:tc>
                  <a:txBody>
                    <a:bodyPr/>
                    <a:lstStyle/>
                    <a:p>
                      <a:pPr algn="l" fontAlgn="b"/>
                      <a:r>
                        <a:rPr lang="da-DK" sz="1200" u="none" strike="noStrike" dirty="0">
                          <a:effectLst/>
                        </a:rPr>
                        <a:t>KORTFRISTEDE GÆLDSFORPLIGTELSER I ALT</a:t>
                      </a:r>
                      <a:endParaRPr lang="da-DK" sz="1200" b="1" i="0" u="none" strike="noStrike" dirty="0">
                        <a:effectLst/>
                        <a:latin typeface="Arial" panose="020B0604020202020204" pitchFamily="34" charset="0"/>
                      </a:endParaRPr>
                    </a:p>
                  </a:txBody>
                  <a:tcPr marL="8155" marR="8155" marT="8155" marB="0" anchor="b"/>
                </a:tc>
                <a:tc>
                  <a:txBody>
                    <a:bodyPr/>
                    <a:lstStyle/>
                    <a:p>
                      <a:pPr algn="r" fontAlgn="b"/>
                      <a:r>
                        <a:rPr lang="da-DK" sz="1000" b="0" u="none" strike="noStrike" dirty="0">
                          <a:effectLst/>
                        </a:rPr>
                        <a:t>      1.824.704 </a:t>
                      </a:r>
                      <a:endParaRPr lang="da-DK" sz="1000" b="0" i="0" u="none" strike="noStrike" dirty="0">
                        <a:solidFill>
                          <a:srgbClr val="000000"/>
                        </a:solidFill>
                        <a:effectLst/>
                        <a:latin typeface="Arial" panose="020B0604020202020204" pitchFamily="34" charset="0"/>
                      </a:endParaRPr>
                    </a:p>
                  </a:txBody>
                  <a:tcPr marL="8155" marR="8155" marT="8155" marB="0" anchor="b"/>
                </a:tc>
                <a:tc>
                  <a:txBody>
                    <a:bodyPr/>
                    <a:lstStyle/>
                    <a:p>
                      <a:pPr algn="r" fontAlgn="b"/>
                      <a:r>
                        <a:rPr lang="da-DK" sz="1000" b="0" u="none" strike="noStrike" dirty="0">
                          <a:effectLst/>
                        </a:rPr>
                        <a:t>      1.480.885 </a:t>
                      </a:r>
                      <a:endParaRPr lang="da-DK" sz="1000" b="0" i="0" u="none" strike="noStrike" dirty="0">
                        <a:solidFill>
                          <a:srgbClr val="000000"/>
                        </a:solidFill>
                        <a:effectLst/>
                        <a:latin typeface="Arial" panose="020B0604020202020204" pitchFamily="34" charset="0"/>
                      </a:endParaRPr>
                    </a:p>
                  </a:txBody>
                  <a:tcPr marL="8155" marR="8155" marT="8155" marB="0" anchor="b"/>
                </a:tc>
                <a:extLst>
                  <a:ext uri="{0D108BD9-81ED-4DB2-BD59-A6C34878D82A}">
                    <a16:rowId xmlns:a16="http://schemas.microsoft.com/office/drawing/2014/main" val="3646724563"/>
                  </a:ext>
                </a:extLst>
              </a:tr>
              <a:tr h="139650">
                <a:tc>
                  <a:txBody>
                    <a:bodyPr/>
                    <a:lstStyle/>
                    <a:p>
                      <a:pPr algn="l" fontAlgn="b"/>
                      <a:endParaRPr lang="da-DK" sz="900" b="0" i="0" u="none" strike="noStrike" dirty="0">
                        <a:effectLst/>
                        <a:latin typeface="Arial" panose="020B0604020202020204" pitchFamily="34" charset="0"/>
                      </a:endParaRPr>
                    </a:p>
                  </a:txBody>
                  <a:tcPr marL="8155" marR="8155" marT="8155" marB="0" anchor="b"/>
                </a:tc>
                <a:tc>
                  <a:txBody>
                    <a:bodyPr/>
                    <a:lstStyle/>
                    <a:p>
                      <a:pPr algn="r" fontAlgn="b"/>
                      <a:r>
                        <a:rPr lang="da-DK" sz="1000" b="0" u="none" strike="noStrike" dirty="0">
                          <a:effectLst/>
                        </a:rPr>
                        <a:t> </a:t>
                      </a:r>
                      <a:endParaRPr lang="da-DK" sz="1000" b="0" i="0" u="none" strike="noStrike" dirty="0">
                        <a:solidFill>
                          <a:srgbClr val="000000"/>
                        </a:solidFill>
                        <a:effectLst/>
                        <a:latin typeface="Arial" panose="020B0604020202020204" pitchFamily="34" charset="0"/>
                      </a:endParaRPr>
                    </a:p>
                  </a:txBody>
                  <a:tcPr marL="8155" marR="8155" marT="8155" marB="0" anchor="b"/>
                </a:tc>
                <a:tc>
                  <a:txBody>
                    <a:bodyPr/>
                    <a:lstStyle/>
                    <a:p>
                      <a:pPr algn="r" fontAlgn="b"/>
                      <a:r>
                        <a:rPr lang="da-DK" sz="1000" b="0" u="none" strike="noStrike" dirty="0">
                          <a:effectLst/>
                        </a:rPr>
                        <a:t> </a:t>
                      </a:r>
                      <a:endParaRPr lang="da-DK" sz="1000" b="0" i="0" u="none" strike="noStrike" dirty="0">
                        <a:solidFill>
                          <a:srgbClr val="000000"/>
                        </a:solidFill>
                        <a:effectLst/>
                        <a:latin typeface="Arial" panose="020B0604020202020204" pitchFamily="34" charset="0"/>
                      </a:endParaRPr>
                    </a:p>
                  </a:txBody>
                  <a:tcPr marL="8155" marR="8155" marT="8155" marB="0" anchor="b"/>
                </a:tc>
                <a:extLst>
                  <a:ext uri="{0D108BD9-81ED-4DB2-BD59-A6C34878D82A}">
                    <a16:rowId xmlns:a16="http://schemas.microsoft.com/office/drawing/2014/main" val="2082639456"/>
                  </a:ext>
                </a:extLst>
              </a:tr>
              <a:tr h="183588">
                <a:tc>
                  <a:txBody>
                    <a:bodyPr/>
                    <a:lstStyle/>
                    <a:p>
                      <a:pPr algn="l" fontAlgn="b"/>
                      <a:r>
                        <a:rPr lang="da-DK" sz="1200" u="none" strike="noStrike" dirty="0">
                          <a:effectLst/>
                        </a:rPr>
                        <a:t>GÆLDSFORPLIGTELSER I ALT</a:t>
                      </a:r>
                      <a:endParaRPr lang="da-DK" sz="1200" b="1" i="0" u="none" strike="noStrike" dirty="0">
                        <a:effectLst/>
                        <a:latin typeface="Arial" panose="020B0604020202020204" pitchFamily="34" charset="0"/>
                      </a:endParaRPr>
                    </a:p>
                  </a:txBody>
                  <a:tcPr marL="8155" marR="8155" marT="8155" marB="0" anchor="b"/>
                </a:tc>
                <a:tc>
                  <a:txBody>
                    <a:bodyPr/>
                    <a:lstStyle/>
                    <a:p>
                      <a:pPr algn="r" fontAlgn="b"/>
                      <a:r>
                        <a:rPr lang="da-DK" sz="1000" b="0" u="none" strike="noStrike" dirty="0">
                          <a:effectLst/>
                        </a:rPr>
                        <a:t>1.824.704</a:t>
                      </a:r>
                      <a:endParaRPr lang="da-DK" sz="1000" b="0" i="0" u="none" strike="noStrike" dirty="0">
                        <a:solidFill>
                          <a:srgbClr val="000000"/>
                        </a:solidFill>
                        <a:effectLst/>
                        <a:latin typeface="Arial" panose="020B0604020202020204" pitchFamily="34" charset="0"/>
                      </a:endParaRPr>
                    </a:p>
                  </a:txBody>
                  <a:tcPr marL="8155" marR="8155" marT="8155" marB="0" anchor="b"/>
                </a:tc>
                <a:tc>
                  <a:txBody>
                    <a:bodyPr/>
                    <a:lstStyle/>
                    <a:p>
                      <a:pPr algn="r" fontAlgn="b"/>
                      <a:r>
                        <a:rPr lang="da-DK" sz="1000" b="0" u="none" strike="noStrike" dirty="0">
                          <a:effectLst/>
                        </a:rPr>
                        <a:t>1.480.885</a:t>
                      </a:r>
                      <a:endParaRPr lang="da-DK" sz="1000" b="0" i="0" u="none" strike="noStrike" dirty="0">
                        <a:solidFill>
                          <a:srgbClr val="000000"/>
                        </a:solidFill>
                        <a:effectLst/>
                        <a:latin typeface="Arial" panose="020B0604020202020204" pitchFamily="34" charset="0"/>
                      </a:endParaRPr>
                    </a:p>
                  </a:txBody>
                  <a:tcPr marL="8155" marR="8155" marT="8155" marB="0" anchor="b"/>
                </a:tc>
                <a:extLst>
                  <a:ext uri="{0D108BD9-81ED-4DB2-BD59-A6C34878D82A}">
                    <a16:rowId xmlns:a16="http://schemas.microsoft.com/office/drawing/2014/main" val="3812699354"/>
                  </a:ext>
                </a:extLst>
              </a:tr>
              <a:tr h="55357">
                <a:tc>
                  <a:txBody>
                    <a:bodyPr/>
                    <a:lstStyle/>
                    <a:p>
                      <a:pPr algn="l" fontAlgn="b"/>
                      <a:endParaRPr lang="da-DK" sz="900" b="0" i="0" u="none" strike="noStrike" dirty="0">
                        <a:effectLst/>
                        <a:latin typeface="Arial" panose="020B0604020202020204" pitchFamily="34" charset="0"/>
                      </a:endParaRPr>
                    </a:p>
                  </a:txBody>
                  <a:tcPr marL="8155" marR="8155" marT="8155" marB="0" anchor="b"/>
                </a:tc>
                <a:tc>
                  <a:txBody>
                    <a:bodyPr/>
                    <a:lstStyle/>
                    <a:p>
                      <a:pPr algn="r" fontAlgn="b"/>
                      <a:endParaRPr lang="da-DK" sz="1000" b="0" i="0" u="none" strike="noStrike" dirty="0">
                        <a:effectLst/>
                        <a:latin typeface="Arial" panose="020B0604020202020204" pitchFamily="34" charset="0"/>
                      </a:endParaRPr>
                    </a:p>
                  </a:txBody>
                  <a:tcPr marL="8155" marR="8155" marT="8155" marB="0" anchor="b"/>
                </a:tc>
                <a:tc>
                  <a:txBody>
                    <a:bodyPr/>
                    <a:lstStyle/>
                    <a:p>
                      <a:pPr algn="r" fontAlgn="b"/>
                      <a:endParaRPr lang="da-DK" sz="1000" b="0" i="0" u="none" strike="noStrike" dirty="0">
                        <a:effectLst/>
                        <a:latin typeface="Arial" panose="020B0604020202020204" pitchFamily="34" charset="0"/>
                      </a:endParaRPr>
                    </a:p>
                  </a:txBody>
                  <a:tcPr marL="8155" marR="8155" marT="8155" marB="0" anchor="b"/>
                </a:tc>
                <a:extLst>
                  <a:ext uri="{0D108BD9-81ED-4DB2-BD59-A6C34878D82A}">
                    <a16:rowId xmlns:a16="http://schemas.microsoft.com/office/drawing/2014/main" val="3241891154"/>
                  </a:ext>
                </a:extLst>
              </a:tr>
              <a:tr h="38818">
                <a:tc>
                  <a:txBody>
                    <a:bodyPr/>
                    <a:lstStyle/>
                    <a:p>
                      <a:pPr algn="l" fontAlgn="b"/>
                      <a:endParaRPr lang="da-DK" sz="900" b="0" i="0" u="none" strike="noStrike" dirty="0">
                        <a:effectLst/>
                        <a:latin typeface="Arial" panose="020B0604020202020204" pitchFamily="34" charset="0"/>
                      </a:endParaRPr>
                    </a:p>
                  </a:txBody>
                  <a:tcPr marL="8155" marR="8155" marT="8155" marB="0" anchor="b"/>
                </a:tc>
                <a:tc>
                  <a:txBody>
                    <a:bodyPr/>
                    <a:lstStyle/>
                    <a:p>
                      <a:pPr algn="r" fontAlgn="b"/>
                      <a:endParaRPr lang="da-DK" sz="1000" b="0" i="0" u="none" strike="noStrike" dirty="0">
                        <a:effectLst/>
                        <a:latin typeface="Arial" panose="020B0604020202020204" pitchFamily="34" charset="0"/>
                      </a:endParaRPr>
                    </a:p>
                  </a:txBody>
                  <a:tcPr marL="8155" marR="8155" marT="8155" marB="0" anchor="b"/>
                </a:tc>
                <a:tc>
                  <a:txBody>
                    <a:bodyPr/>
                    <a:lstStyle/>
                    <a:p>
                      <a:pPr algn="r" fontAlgn="b"/>
                      <a:endParaRPr lang="da-DK" sz="1000" b="0" i="0" u="none" strike="noStrike" dirty="0">
                        <a:effectLst/>
                        <a:latin typeface="Arial" panose="020B0604020202020204" pitchFamily="34" charset="0"/>
                      </a:endParaRPr>
                    </a:p>
                  </a:txBody>
                  <a:tcPr marL="8155" marR="8155" marT="8155" marB="0" anchor="b"/>
                </a:tc>
                <a:extLst>
                  <a:ext uri="{0D108BD9-81ED-4DB2-BD59-A6C34878D82A}">
                    <a16:rowId xmlns:a16="http://schemas.microsoft.com/office/drawing/2014/main" val="3396455005"/>
                  </a:ext>
                </a:extLst>
              </a:tr>
              <a:tr h="183588">
                <a:tc>
                  <a:txBody>
                    <a:bodyPr/>
                    <a:lstStyle/>
                    <a:p>
                      <a:pPr algn="l" fontAlgn="b"/>
                      <a:r>
                        <a:rPr lang="da-DK" sz="1200" u="none" strike="noStrike" dirty="0">
                          <a:effectLst/>
                        </a:rPr>
                        <a:t>PASSIVER I ALT</a:t>
                      </a:r>
                      <a:endParaRPr lang="da-DK" sz="1200" b="1" i="0" u="none" strike="noStrike" dirty="0">
                        <a:effectLst/>
                        <a:latin typeface="Arial" panose="020B0604020202020204" pitchFamily="34" charset="0"/>
                      </a:endParaRPr>
                    </a:p>
                  </a:txBody>
                  <a:tcPr marL="8155" marR="8155" marT="8155" marB="0" anchor="b"/>
                </a:tc>
                <a:tc>
                  <a:txBody>
                    <a:bodyPr/>
                    <a:lstStyle/>
                    <a:p>
                      <a:pPr algn="r" fontAlgn="b"/>
                      <a:r>
                        <a:rPr lang="da-DK" sz="1000" b="0" u="none" strike="noStrike" dirty="0">
                          <a:effectLst/>
                        </a:rPr>
                        <a:t>  5.092.993 </a:t>
                      </a:r>
                      <a:endParaRPr lang="da-DK" sz="1000" b="0" i="0" u="none" strike="noStrike" dirty="0">
                        <a:solidFill>
                          <a:srgbClr val="000000"/>
                        </a:solidFill>
                        <a:effectLst/>
                        <a:latin typeface="Arial" panose="020B0604020202020204" pitchFamily="34" charset="0"/>
                      </a:endParaRPr>
                    </a:p>
                  </a:txBody>
                  <a:tcPr marL="8155" marR="8155" marT="8155" marB="0" anchor="b"/>
                </a:tc>
                <a:tc>
                  <a:txBody>
                    <a:bodyPr/>
                    <a:lstStyle/>
                    <a:p>
                      <a:pPr algn="r" fontAlgn="b"/>
                      <a:r>
                        <a:rPr lang="da-DK" sz="1000" b="0" u="none" strike="noStrike" dirty="0">
                          <a:effectLst/>
                        </a:rPr>
                        <a:t>  4.810.263 </a:t>
                      </a:r>
                      <a:endParaRPr lang="da-DK" sz="1000" b="0" i="0" u="none" strike="noStrike" dirty="0">
                        <a:solidFill>
                          <a:srgbClr val="000000"/>
                        </a:solidFill>
                        <a:effectLst/>
                        <a:latin typeface="Arial" panose="020B0604020202020204" pitchFamily="34" charset="0"/>
                      </a:endParaRPr>
                    </a:p>
                  </a:txBody>
                  <a:tcPr marL="8155" marR="8155" marT="8155" marB="0" anchor="b"/>
                </a:tc>
                <a:extLst>
                  <a:ext uri="{0D108BD9-81ED-4DB2-BD59-A6C34878D82A}">
                    <a16:rowId xmlns:a16="http://schemas.microsoft.com/office/drawing/2014/main" val="3392421418"/>
                  </a:ext>
                </a:extLst>
              </a:tr>
            </a:tbl>
          </a:graphicData>
        </a:graphic>
      </p:graphicFrame>
    </p:spTree>
    <p:extLst>
      <p:ext uri="{BB962C8B-B14F-4D97-AF65-F5344CB8AC3E}">
        <p14:creationId xmlns:p14="http://schemas.microsoft.com/office/powerpoint/2010/main" val="2900199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764705"/>
            <a:ext cx="5182344" cy="936104"/>
          </a:xfrm>
        </p:spPr>
        <p:txBody>
          <a:bodyPr/>
          <a:lstStyle/>
          <a:p>
            <a:pPr algn="l"/>
            <a:r>
              <a:rPr lang="da-DK" b="1" dirty="0"/>
              <a:t>Punkt 4 </a:t>
            </a:r>
          </a:p>
        </p:txBody>
      </p:sp>
      <p:sp>
        <p:nvSpPr>
          <p:cNvPr id="3" name="Undertitel 2"/>
          <p:cNvSpPr>
            <a:spLocks noGrp="1"/>
          </p:cNvSpPr>
          <p:nvPr>
            <p:ph type="subTitle" idx="1"/>
          </p:nvPr>
        </p:nvSpPr>
        <p:spPr>
          <a:xfrm>
            <a:off x="585202" y="1988840"/>
            <a:ext cx="5976664" cy="2880320"/>
          </a:xfrm>
        </p:spPr>
        <p:txBody>
          <a:bodyPr>
            <a:normAutofit/>
          </a:bodyPr>
          <a:lstStyle/>
          <a:p>
            <a:pPr lvl="0">
              <a:spcAft>
                <a:spcPts val="1000"/>
              </a:spcAft>
            </a:pPr>
            <a:r>
              <a:rPr lang="da-DK"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Godkendelse af budget inkl. Kontingent </a:t>
            </a:r>
          </a:p>
          <a:p>
            <a:pPr lvl="0">
              <a:spcAft>
                <a:spcPts val="1000"/>
              </a:spcAft>
            </a:pPr>
            <a:r>
              <a:rPr lang="da-DK"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for indeværende år</a:t>
            </a:r>
            <a:endParaRPr lang="da-DK" sz="1800" dirty="0">
              <a:effectLst/>
              <a:latin typeface="Cambria" panose="02040503050406030204" pitchFamily="18" charset="0"/>
              <a:ea typeface="Cambria" panose="02040503050406030204" pitchFamily="18" charset="0"/>
              <a:cs typeface="Times New Roman" panose="02020603050405020304" pitchFamily="18" charset="0"/>
            </a:endParaRPr>
          </a:p>
          <a:p>
            <a:pPr marL="457200" algn="l"/>
            <a:endParaRPr lang="da-DK" altLang="da-DK" sz="1400" b="1" i="1" dirty="0">
              <a:latin typeface="Verdana" panose="020B0604030504040204" pitchFamily="34" charset="0"/>
              <a:ea typeface="Verdana" panose="020B0604030504040204" pitchFamily="34" charset="0"/>
              <a:cs typeface="Verdana" panose="020B0604030504040204" pitchFamily="34" charset="0"/>
            </a:endParaRPr>
          </a:p>
          <a:p>
            <a:pPr algn="l"/>
            <a:endParaRPr lang="da-DK" sz="1400" b="1" dirty="0"/>
          </a:p>
        </p:txBody>
      </p:sp>
      <p:sp>
        <p:nvSpPr>
          <p:cNvPr id="4" name="Rektangel 3"/>
          <p:cNvSpPr/>
          <p:nvPr/>
        </p:nvSpPr>
        <p:spPr>
          <a:xfrm>
            <a:off x="0" y="0"/>
            <a:ext cx="9144000" cy="404664"/>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0" y="6021288"/>
            <a:ext cx="9144000" cy="836712"/>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Æseløre 8"/>
          <p:cNvSpPr/>
          <p:nvPr/>
        </p:nvSpPr>
        <p:spPr>
          <a:xfrm>
            <a:off x="6156176" y="4221088"/>
            <a:ext cx="2592288" cy="1440160"/>
          </a:xfrm>
          <a:prstGeom prst="foldedCorner">
            <a:avLst/>
          </a:prstGeom>
          <a:solidFill>
            <a:srgbClr val="0F4524"/>
          </a:solidFill>
          <a:ln>
            <a:solidFill>
              <a:srgbClr val="0F4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boks 9"/>
          <p:cNvSpPr txBox="1"/>
          <p:nvPr/>
        </p:nvSpPr>
        <p:spPr>
          <a:xfrm>
            <a:off x="6372200" y="4437112"/>
            <a:ext cx="2160240" cy="646331"/>
          </a:xfrm>
          <a:prstGeom prst="rect">
            <a:avLst/>
          </a:prstGeom>
          <a:noFill/>
        </p:spPr>
        <p:txBody>
          <a:bodyPr wrap="square" rtlCol="0">
            <a:spAutoFit/>
          </a:bodyPr>
          <a:lstStyle/>
          <a:p>
            <a:r>
              <a:rPr lang="da-DK" b="1" dirty="0">
                <a:solidFill>
                  <a:schemeClr val="bg1"/>
                </a:solidFill>
              </a:rPr>
              <a:t>”Vestfyns Golfklub – altid et besøg værd”</a:t>
            </a:r>
          </a:p>
        </p:txBody>
      </p:sp>
      <p:sp>
        <p:nvSpPr>
          <p:cNvPr id="15" name="Tekstboks 14"/>
          <p:cNvSpPr txBox="1"/>
          <p:nvPr/>
        </p:nvSpPr>
        <p:spPr>
          <a:xfrm>
            <a:off x="2123728" y="6021288"/>
            <a:ext cx="4536504" cy="369332"/>
          </a:xfrm>
          <a:prstGeom prst="rect">
            <a:avLst/>
          </a:prstGeom>
          <a:noFill/>
        </p:spPr>
        <p:txBody>
          <a:bodyPr wrap="square" rtlCol="0">
            <a:spAutoFit/>
          </a:bodyPr>
          <a:lstStyle/>
          <a:p>
            <a:r>
              <a:rPr lang="da-DK" i="1" dirty="0">
                <a:solidFill>
                  <a:schemeClr val="bg1"/>
                </a:solidFill>
              </a:rPr>
              <a:t>- En af Fyns smukkeste baner!</a:t>
            </a:r>
          </a:p>
        </p:txBody>
      </p:sp>
      <p:pic>
        <p:nvPicPr>
          <p:cNvPr id="13" name="Billede 12" descr="Et billede, der indeholder spil, golf, sport, sidder&#10;&#10;Automatisk genereret beskrivelse">
            <a:extLst>
              <a:ext uri="{FF2B5EF4-FFF2-40B4-BE49-F238E27FC236}">
                <a16:creationId xmlns:a16="http://schemas.microsoft.com/office/drawing/2014/main" id="{76E68946-583F-46D0-AC59-95670C1EA9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864" y="5587588"/>
            <a:ext cx="1080000" cy="1011414"/>
          </a:xfrm>
          <a:prstGeom prst="rect">
            <a:avLst/>
          </a:prstGeom>
        </p:spPr>
      </p:pic>
      <p:pic>
        <p:nvPicPr>
          <p:cNvPr id="11" name="Billede 10" descr="Et billede, der indeholder græs, udendørs, baseball, spil&#10;&#10;Automatisk genereret beskrivelse">
            <a:extLst>
              <a:ext uri="{FF2B5EF4-FFF2-40B4-BE49-F238E27FC236}">
                <a16:creationId xmlns:a16="http://schemas.microsoft.com/office/drawing/2014/main" id="{F04F255B-54B4-4B49-867A-F631206F08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8147" t="1770" r="8505"/>
          <a:stretch/>
        </p:blipFill>
        <p:spPr>
          <a:xfrm>
            <a:off x="6156176" y="907894"/>
            <a:ext cx="2592288" cy="3312368"/>
          </a:xfrm>
          <a:prstGeom prst="rect">
            <a:avLst/>
          </a:prstGeom>
        </p:spPr>
      </p:pic>
    </p:spTree>
    <p:extLst>
      <p:ext uri="{BB962C8B-B14F-4D97-AF65-F5344CB8AC3E}">
        <p14:creationId xmlns:p14="http://schemas.microsoft.com/office/powerpoint/2010/main" val="1369819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764705"/>
            <a:ext cx="7772400" cy="936104"/>
          </a:xfrm>
        </p:spPr>
        <p:txBody>
          <a:bodyPr>
            <a:normAutofit fontScale="90000"/>
          </a:bodyPr>
          <a:lstStyle/>
          <a:p>
            <a:r>
              <a:rPr lang="da-DK" b="1" dirty="0"/>
              <a:t>Budget 2026 </a:t>
            </a:r>
            <a:br>
              <a:rPr lang="da-DK" b="1" dirty="0"/>
            </a:br>
            <a:endParaRPr lang="da-DK" b="1" dirty="0"/>
          </a:p>
        </p:txBody>
      </p:sp>
      <p:sp>
        <p:nvSpPr>
          <p:cNvPr id="4" name="Rektangel 3"/>
          <p:cNvSpPr/>
          <p:nvPr/>
        </p:nvSpPr>
        <p:spPr>
          <a:xfrm>
            <a:off x="0" y="0"/>
            <a:ext cx="9144000" cy="404664"/>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0" y="6021288"/>
            <a:ext cx="9144000" cy="836712"/>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kstboks 7"/>
          <p:cNvSpPr txBox="1"/>
          <p:nvPr/>
        </p:nvSpPr>
        <p:spPr>
          <a:xfrm>
            <a:off x="2123728" y="6021288"/>
            <a:ext cx="4536504" cy="369332"/>
          </a:xfrm>
          <a:prstGeom prst="rect">
            <a:avLst/>
          </a:prstGeom>
          <a:noFill/>
        </p:spPr>
        <p:txBody>
          <a:bodyPr wrap="square" rtlCol="0">
            <a:spAutoFit/>
          </a:bodyPr>
          <a:lstStyle/>
          <a:p>
            <a:r>
              <a:rPr lang="da-DK" i="1" dirty="0">
                <a:solidFill>
                  <a:schemeClr val="bg1"/>
                </a:solidFill>
              </a:rPr>
              <a:t>- En af Fyns smukkeste baner!</a:t>
            </a:r>
          </a:p>
        </p:txBody>
      </p:sp>
      <p:pic>
        <p:nvPicPr>
          <p:cNvPr id="11" name="Billede 10" descr="Et billede, der indeholder spil, golf, sport, sidder&#10;&#10;Automatisk genereret beskrivelse">
            <a:extLst>
              <a:ext uri="{FF2B5EF4-FFF2-40B4-BE49-F238E27FC236}">
                <a16:creationId xmlns:a16="http://schemas.microsoft.com/office/drawing/2014/main" id="{B95599C9-E1F4-4845-90D8-46A16C68FF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864" y="5587588"/>
            <a:ext cx="1080000" cy="1011414"/>
          </a:xfrm>
          <a:prstGeom prst="rect">
            <a:avLst/>
          </a:prstGeom>
        </p:spPr>
      </p:pic>
      <p:graphicFrame>
        <p:nvGraphicFramePr>
          <p:cNvPr id="3" name="Tabel 2">
            <a:extLst>
              <a:ext uri="{FF2B5EF4-FFF2-40B4-BE49-F238E27FC236}">
                <a16:creationId xmlns:a16="http://schemas.microsoft.com/office/drawing/2014/main" id="{047E4233-FB78-5317-C323-DA970DD43E80}"/>
              </a:ext>
            </a:extLst>
          </p:cNvPr>
          <p:cNvGraphicFramePr>
            <a:graphicFrameLocks noGrp="1"/>
          </p:cNvGraphicFramePr>
          <p:nvPr>
            <p:extLst>
              <p:ext uri="{D42A27DB-BD31-4B8C-83A1-F6EECF244321}">
                <p14:modId xmlns:p14="http://schemas.microsoft.com/office/powerpoint/2010/main" val="668073157"/>
              </p:ext>
            </p:extLst>
          </p:nvPr>
        </p:nvGraphicFramePr>
        <p:xfrm>
          <a:off x="251520" y="1268760"/>
          <a:ext cx="8712969" cy="4318838"/>
        </p:xfrm>
        <a:graphic>
          <a:graphicData uri="http://schemas.openxmlformats.org/drawingml/2006/table">
            <a:tbl>
              <a:tblPr>
                <a:tableStyleId>{5C22544A-7EE6-4342-B048-85BDC9FD1C3A}</a:tableStyleId>
              </a:tblPr>
              <a:tblGrid>
                <a:gridCol w="4891092">
                  <a:extLst>
                    <a:ext uri="{9D8B030D-6E8A-4147-A177-3AD203B41FA5}">
                      <a16:colId xmlns:a16="http://schemas.microsoft.com/office/drawing/2014/main" val="3261259168"/>
                    </a:ext>
                  </a:extLst>
                </a:gridCol>
                <a:gridCol w="1941271">
                  <a:extLst>
                    <a:ext uri="{9D8B030D-6E8A-4147-A177-3AD203B41FA5}">
                      <a16:colId xmlns:a16="http://schemas.microsoft.com/office/drawing/2014/main" val="3992643103"/>
                    </a:ext>
                  </a:extLst>
                </a:gridCol>
                <a:gridCol w="1880606">
                  <a:extLst>
                    <a:ext uri="{9D8B030D-6E8A-4147-A177-3AD203B41FA5}">
                      <a16:colId xmlns:a16="http://schemas.microsoft.com/office/drawing/2014/main" val="1086621969"/>
                    </a:ext>
                  </a:extLst>
                </a:gridCol>
              </a:tblGrid>
              <a:tr h="514679">
                <a:tc gridSpan="3">
                  <a:txBody>
                    <a:bodyPr/>
                    <a:lstStyle/>
                    <a:p>
                      <a:pPr algn="ctr" fontAlgn="b">
                        <a:buNone/>
                      </a:pPr>
                      <a:r>
                        <a:rPr lang="da-DK" sz="3000" b="1" u="none" strike="noStrike" dirty="0">
                          <a:effectLst/>
                        </a:rPr>
                        <a:t>Budget 2026</a:t>
                      </a:r>
                      <a:endParaRPr lang="da-DK" sz="3000" b="1" i="0" u="none" strike="noStrike" dirty="0">
                        <a:effectLst/>
                        <a:latin typeface="Arial" panose="020B0604020202020204" pitchFamily="34" charset="0"/>
                      </a:endParaRPr>
                    </a:p>
                  </a:txBody>
                  <a:tcPr marL="9525" marR="9525" marT="9525" marB="0" anchor="b"/>
                </a:tc>
                <a:tc hMerge="1">
                  <a:txBody>
                    <a:bodyPr/>
                    <a:lstStyle/>
                    <a:p>
                      <a:endParaRPr lang="LID4096"/>
                    </a:p>
                  </a:txBody>
                  <a:tcPr/>
                </a:tc>
                <a:tc hMerge="1">
                  <a:txBody>
                    <a:bodyPr/>
                    <a:lstStyle/>
                    <a:p>
                      <a:endParaRPr lang="LID4096"/>
                    </a:p>
                  </a:txBody>
                  <a:tcPr/>
                </a:tc>
                <a:extLst>
                  <a:ext uri="{0D108BD9-81ED-4DB2-BD59-A6C34878D82A}">
                    <a16:rowId xmlns:a16="http://schemas.microsoft.com/office/drawing/2014/main" val="2750821103"/>
                  </a:ext>
                </a:extLst>
              </a:tr>
              <a:tr h="380415">
                <a:tc>
                  <a:txBody>
                    <a:bodyPr/>
                    <a:lstStyle/>
                    <a:p>
                      <a:pPr algn="l" fontAlgn="b">
                        <a:buNone/>
                      </a:pPr>
                      <a:r>
                        <a:rPr lang="en-DK" sz="1000" u="none" strike="noStrike">
                          <a:effectLst/>
                        </a:rPr>
                        <a:t> </a:t>
                      </a:r>
                      <a:endParaRPr lang="en-DK" sz="1000" b="0" i="0" u="none" strike="noStrike">
                        <a:effectLst/>
                        <a:latin typeface="Arial" panose="020B0604020202020204" pitchFamily="34" charset="0"/>
                      </a:endParaRPr>
                    </a:p>
                  </a:txBody>
                  <a:tcPr marL="9525" marR="9525" marT="9525" marB="0" anchor="b"/>
                </a:tc>
                <a:tc>
                  <a:txBody>
                    <a:bodyPr/>
                    <a:lstStyle/>
                    <a:p>
                      <a:pPr algn="ctr" fontAlgn="b">
                        <a:buNone/>
                      </a:pPr>
                      <a:r>
                        <a:rPr lang="da-DK" sz="1500" b="1" u="none" strike="noStrike" dirty="0">
                          <a:effectLst/>
                        </a:rPr>
                        <a:t> Realiseret 2025</a:t>
                      </a:r>
                      <a:endParaRPr lang="da-DK" sz="1500" b="1" i="0" u="none" strike="noStrike" dirty="0">
                        <a:effectLst/>
                        <a:latin typeface="Arial" panose="020B0604020202020204" pitchFamily="34" charset="0"/>
                      </a:endParaRPr>
                    </a:p>
                  </a:txBody>
                  <a:tcPr marL="9525" marR="9525" marT="9525" marB="0" anchor="b"/>
                </a:tc>
                <a:tc>
                  <a:txBody>
                    <a:bodyPr/>
                    <a:lstStyle/>
                    <a:p>
                      <a:pPr algn="ctr" fontAlgn="b">
                        <a:buNone/>
                      </a:pPr>
                      <a:r>
                        <a:rPr lang="da-DK" sz="1500" b="1" u="none" strike="noStrike" dirty="0">
                          <a:effectLst/>
                        </a:rPr>
                        <a:t> Budget 2026 </a:t>
                      </a:r>
                      <a:endParaRPr lang="da-DK" sz="1500" b="1"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014673776"/>
                  </a:ext>
                </a:extLst>
              </a:tr>
              <a:tr h="190208">
                <a:tc>
                  <a:txBody>
                    <a:bodyPr/>
                    <a:lstStyle/>
                    <a:p>
                      <a:pPr algn="l" fontAlgn="b">
                        <a:buNone/>
                      </a:pPr>
                      <a:r>
                        <a:rPr lang="da-DK" sz="1000" u="none" strike="noStrike">
                          <a:effectLst/>
                        </a:rPr>
                        <a:t>Kontingenter + sponsorer kontingent</a:t>
                      </a:r>
                      <a:endParaRPr lang="da-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dirty="0">
                          <a:effectLst/>
                        </a:rPr>
                        <a:t>    2.677.277 </a:t>
                      </a:r>
                      <a:endParaRPr lang="en-DK" sz="1000" b="0" i="0" u="none" strike="noStrike" dirty="0">
                        <a:effectLst/>
                        <a:latin typeface="Arial" panose="020B0604020202020204" pitchFamily="34" charset="0"/>
                      </a:endParaRPr>
                    </a:p>
                  </a:txBody>
                  <a:tcPr marL="9525" marR="9525" marT="9525" marB="0" anchor="b"/>
                </a:tc>
                <a:tc>
                  <a:txBody>
                    <a:bodyPr/>
                    <a:lstStyle/>
                    <a:p>
                      <a:pPr algn="ctr" fontAlgn="b">
                        <a:buNone/>
                      </a:pPr>
                      <a:r>
                        <a:rPr lang="en-DK" sz="1000" u="none" strike="noStrike" dirty="0">
                          <a:effectLst/>
                        </a:rPr>
                        <a:t>    2.770.000 </a:t>
                      </a:r>
                      <a:endParaRPr lang="en-DK" sz="10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970779565"/>
                  </a:ext>
                </a:extLst>
              </a:tr>
              <a:tr h="190208">
                <a:tc>
                  <a:txBody>
                    <a:bodyPr/>
                    <a:lstStyle/>
                    <a:p>
                      <a:pPr algn="l" fontAlgn="b">
                        <a:buNone/>
                      </a:pPr>
                      <a:r>
                        <a:rPr lang="da-DK" sz="1000" u="none" strike="noStrike">
                          <a:effectLst/>
                        </a:rPr>
                        <a:t>FGO &amp; Dobbeltdækker</a:t>
                      </a:r>
                      <a:endParaRPr lang="da-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185.069 </a:t>
                      </a:r>
                      <a:endParaRPr lang="en-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190.000 </a:t>
                      </a:r>
                      <a:endParaRPr lang="en-DK"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961662434"/>
                  </a:ext>
                </a:extLst>
              </a:tr>
              <a:tr h="190208">
                <a:tc>
                  <a:txBody>
                    <a:bodyPr/>
                    <a:lstStyle/>
                    <a:p>
                      <a:pPr algn="l" fontAlgn="b">
                        <a:buNone/>
                      </a:pPr>
                      <a:r>
                        <a:rPr lang="da-DK" sz="1000" u="none" strike="noStrike">
                          <a:effectLst/>
                        </a:rPr>
                        <a:t>Greenfee og buggy leje</a:t>
                      </a:r>
                      <a:endParaRPr lang="da-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dirty="0">
                          <a:effectLst/>
                        </a:rPr>
                        <a:t>       984.327 </a:t>
                      </a:r>
                      <a:endParaRPr lang="en-DK" sz="1000" b="0" i="0" u="none" strike="noStrike" dirty="0">
                        <a:effectLst/>
                        <a:latin typeface="Arial" panose="020B0604020202020204" pitchFamily="34" charset="0"/>
                      </a:endParaRPr>
                    </a:p>
                  </a:txBody>
                  <a:tcPr marL="9525" marR="9525" marT="9525" marB="0" anchor="b"/>
                </a:tc>
                <a:tc>
                  <a:txBody>
                    <a:bodyPr/>
                    <a:lstStyle/>
                    <a:p>
                      <a:pPr algn="ctr" fontAlgn="b">
                        <a:buNone/>
                      </a:pPr>
                      <a:r>
                        <a:rPr lang="en-DK" sz="1000" u="none" strike="noStrike" dirty="0">
                          <a:effectLst/>
                        </a:rPr>
                        <a:t>      950.000 </a:t>
                      </a:r>
                      <a:endParaRPr lang="en-DK" sz="10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265671194"/>
                  </a:ext>
                </a:extLst>
              </a:tr>
              <a:tr h="190208">
                <a:tc>
                  <a:txBody>
                    <a:bodyPr/>
                    <a:lstStyle/>
                    <a:p>
                      <a:pPr algn="l" fontAlgn="b">
                        <a:buNone/>
                      </a:pPr>
                      <a:r>
                        <a:rPr lang="da-DK" sz="1000" u="none" strike="noStrike">
                          <a:effectLst/>
                        </a:rPr>
                        <a:t>Øl, vand, vin, kaffe m.v.</a:t>
                      </a:r>
                      <a:endParaRPr lang="da-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491.826 </a:t>
                      </a:r>
                      <a:endParaRPr lang="en-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525.000 </a:t>
                      </a:r>
                      <a:endParaRPr lang="en-DK"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140890585"/>
                  </a:ext>
                </a:extLst>
              </a:tr>
              <a:tr h="190208">
                <a:tc>
                  <a:txBody>
                    <a:bodyPr/>
                    <a:lstStyle/>
                    <a:p>
                      <a:pPr algn="l" fontAlgn="b">
                        <a:buNone/>
                      </a:pPr>
                      <a:r>
                        <a:rPr lang="da-DK" sz="1000" u="none" strike="noStrike">
                          <a:effectLst/>
                        </a:rPr>
                        <a:t>Mad</a:t>
                      </a:r>
                      <a:endParaRPr lang="da-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dirty="0">
                          <a:effectLst/>
                        </a:rPr>
                        <a:t>       281.143 </a:t>
                      </a:r>
                      <a:endParaRPr lang="en-DK" sz="1000" b="0" i="0" u="none" strike="noStrike" dirty="0">
                        <a:effectLst/>
                        <a:latin typeface="Arial" panose="020B0604020202020204" pitchFamily="34" charset="0"/>
                      </a:endParaRPr>
                    </a:p>
                  </a:txBody>
                  <a:tcPr marL="9525" marR="9525" marT="9525" marB="0" anchor="b"/>
                </a:tc>
                <a:tc>
                  <a:txBody>
                    <a:bodyPr/>
                    <a:lstStyle/>
                    <a:p>
                      <a:pPr algn="ctr" fontAlgn="b">
                        <a:buNone/>
                      </a:pPr>
                      <a:r>
                        <a:rPr lang="en-DK" sz="1000" u="none" strike="noStrike" dirty="0">
                          <a:effectLst/>
                        </a:rPr>
                        <a:t>      310.000 </a:t>
                      </a:r>
                      <a:endParaRPr lang="en-DK" sz="10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2151764411"/>
                  </a:ext>
                </a:extLst>
              </a:tr>
              <a:tr h="190208">
                <a:tc>
                  <a:txBody>
                    <a:bodyPr/>
                    <a:lstStyle/>
                    <a:p>
                      <a:pPr algn="l" fontAlgn="b">
                        <a:buNone/>
                      </a:pPr>
                      <a:r>
                        <a:rPr lang="da-DK" sz="1000" u="none" strike="noStrike">
                          <a:effectLst/>
                        </a:rPr>
                        <a:t>Bagskabe</a:t>
                      </a:r>
                      <a:endParaRPr lang="da-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96.725 </a:t>
                      </a:r>
                      <a:endParaRPr lang="en-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110.000 </a:t>
                      </a:r>
                      <a:endParaRPr lang="en-DK"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930181627"/>
                  </a:ext>
                </a:extLst>
              </a:tr>
              <a:tr h="190208">
                <a:tc>
                  <a:txBody>
                    <a:bodyPr/>
                    <a:lstStyle/>
                    <a:p>
                      <a:pPr algn="l" fontAlgn="b">
                        <a:buNone/>
                      </a:pPr>
                      <a:r>
                        <a:rPr lang="da-DK" sz="1000" u="none" strike="noStrike">
                          <a:effectLst/>
                        </a:rPr>
                        <a:t>Arrangementer</a:t>
                      </a:r>
                      <a:endParaRPr lang="da-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dirty="0">
                          <a:effectLst/>
                        </a:rPr>
                        <a:t>       122.327 </a:t>
                      </a:r>
                      <a:endParaRPr lang="en-DK" sz="1000" b="0" i="0" u="none" strike="noStrike" dirty="0">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100.000 </a:t>
                      </a:r>
                      <a:endParaRPr lang="en-DK"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846086647"/>
                  </a:ext>
                </a:extLst>
              </a:tr>
              <a:tr h="190208">
                <a:tc>
                  <a:txBody>
                    <a:bodyPr/>
                    <a:lstStyle/>
                    <a:p>
                      <a:pPr algn="l" fontAlgn="b">
                        <a:buNone/>
                      </a:pPr>
                      <a:r>
                        <a:rPr lang="da-DK" sz="1000" u="none" strike="noStrike">
                          <a:effectLst/>
                        </a:rPr>
                        <a:t>Træner indtægt</a:t>
                      </a:r>
                      <a:endParaRPr lang="da-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127.183 </a:t>
                      </a:r>
                      <a:endParaRPr lang="en-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dirty="0">
                          <a:effectLst/>
                        </a:rPr>
                        <a:t>      150.000 </a:t>
                      </a:r>
                      <a:endParaRPr lang="en-DK" sz="10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3466611064"/>
                  </a:ext>
                </a:extLst>
              </a:tr>
              <a:tr h="190208">
                <a:tc>
                  <a:txBody>
                    <a:bodyPr/>
                    <a:lstStyle/>
                    <a:p>
                      <a:pPr algn="l" fontAlgn="b">
                        <a:buNone/>
                      </a:pPr>
                      <a:r>
                        <a:rPr lang="da-DK" sz="1000" u="none" strike="noStrike">
                          <a:effectLst/>
                        </a:rPr>
                        <a:t>Indtægter turneringer</a:t>
                      </a:r>
                      <a:endParaRPr lang="da-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dirty="0">
                          <a:effectLst/>
                        </a:rPr>
                        <a:t>       122.951 </a:t>
                      </a:r>
                      <a:endParaRPr lang="en-DK" sz="1000" b="0" i="0" u="none" strike="noStrike" dirty="0">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125.000 </a:t>
                      </a:r>
                      <a:endParaRPr lang="en-DK"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639310187"/>
                  </a:ext>
                </a:extLst>
              </a:tr>
              <a:tr h="190208">
                <a:tc>
                  <a:txBody>
                    <a:bodyPr/>
                    <a:lstStyle/>
                    <a:p>
                      <a:pPr algn="l" fontAlgn="b">
                        <a:buNone/>
                      </a:pPr>
                      <a:r>
                        <a:rPr lang="da-DK" sz="1000" u="none" strike="noStrike">
                          <a:effectLst/>
                        </a:rPr>
                        <a:t>Sponsor &amp; Erhvervsklub</a:t>
                      </a:r>
                      <a:endParaRPr lang="da-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444.826 </a:t>
                      </a:r>
                      <a:endParaRPr lang="en-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dirty="0">
                          <a:effectLst/>
                        </a:rPr>
                        <a:t>      475.000 </a:t>
                      </a:r>
                      <a:endParaRPr lang="en-DK" sz="10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307972817"/>
                  </a:ext>
                </a:extLst>
              </a:tr>
              <a:tr h="190208">
                <a:tc>
                  <a:txBody>
                    <a:bodyPr/>
                    <a:lstStyle/>
                    <a:p>
                      <a:pPr algn="l" fontAlgn="b">
                        <a:buNone/>
                      </a:pPr>
                      <a:r>
                        <a:rPr lang="da-DK" sz="1000" u="none" strike="noStrike">
                          <a:effectLst/>
                        </a:rPr>
                        <a:t>Lokale tilskud kommunen</a:t>
                      </a:r>
                      <a:endParaRPr lang="da-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dirty="0">
                          <a:effectLst/>
                        </a:rPr>
                        <a:t>       165.831 </a:t>
                      </a:r>
                      <a:endParaRPr lang="en-DK" sz="1000" b="0" i="0" u="none" strike="noStrike" dirty="0">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160.000 </a:t>
                      </a:r>
                      <a:endParaRPr lang="en-DK"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958819485"/>
                  </a:ext>
                </a:extLst>
              </a:tr>
              <a:tr h="190208">
                <a:tc>
                  <a:txBody>
                    <a:bodyPr/>
                    <a:lstStyle/>
                    <a:p>
                      <a:pPr algn="l" fontAlgn="b">
                        <a:buNone/>
                      </a:pPr>
                      <a:r>
                        <a:rPr lang="da-DK" sz="1000" u="none" strike="noStrike">
                          <a:effectLst/>
                        </a:rPr>
                        <a:t>Shoppen </a:t>
                      </a:r>
                      <a:endParaRPr lang="da-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dirty="0">
                          <a:effectLst/>
                        </a:rPr>
                        <a:t>       342.907 </a:t>
                      </a:r>
                      <a:endParaRPr lang="en-DK" sz="1000" b="0" i="0" u="none" strike="noStrike" dirty="0">
                        <a:effectLst/>
                        <a:latin typeface="Arial" panose="020B0604020202020204" pitchFamily="34" charset="0"/>
                      </a:endParaRPr>
                    </a:p>
                  </a:txBody>
                  <a:tcPr marL="9525" marR="9525" marT="9525" marB="0" anchor="b"/>
                </a:tc>
                <a:tc>
                  <a:txBody>
                    <a:bodyPr/>
                    <a:lstStyle/>
                    <a:p>
                      <a:pPr algn="ctr" fontAlgn="b">
                        <a:buNone/>
                      </a:pPr>
                      <a:r>
                        <a:rPr lang="en-DK" sz="1000" u="none" strike="noStrike" dirty="0">
                          <a:effectLst/>
                        </a:rPr>
                        <a:t>      295.000 </a:t>
                      </a:r>
                      <a:endParaRPr lang="en-DK" sz="10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3453424833"/>
                  </a:ext>
                </a:extLst>
              </a:tr>
              <a:tr h="190208">
                <a:tc>
                  <a:txBody>
                    <a:bodyPr/>
                    <a:lstStyle/>
                    <a:p>
                      <a:pPr algn="l" fontAlgn="b">
                        <a:buNone/>
                      </a:pPr>
                      <a:r>
                        <a:rPr lang="da-DK" sz="1000" u="none" strike="noStrike">
                          <a:effectLst/>
                        </a:rPr>
                        <a:t>Indtægter udvalg</a:t>
                      </a:r>
                      <a:endParaRPr lang="da-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dirty="0">
                          <a:effectLst/>
                        </a:rPr>
                        <a:t>         28.500 </a:t>
                      </a:r>
                      <a:endParaRPr lang="en-DK" sz="1000" b="0" i="0" u="none" strike="noStrike" dirty="0">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25.000 </a:t>
                      </a:r>
                      <a:endParaRPr lang="en-DK"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19691229"/>
                  </a:ext>
                </a:extLst>
              </a:tr>
              <a:tr h="190208">
                <a:tc>
                  <a:txBody>
                    <a:bodyPr/>
                    <a:lstStyle/>
                    <a:p>
                      <a:pPr algn="l" fontAlgn="b">
                        <a:buNone/>
                      </a:pPr>
                      <a:r>
                        <a:rPr lang="da-DK" sz="1000" u="none" strike="noStrike">
                          <a:effectLst/>
                        </a:rPr>
                        <a:t>Udlejning maskiner</a:t>
                      </a:r>
                      <a:endParaRPr lang="da-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a:t>
                      </a:r>
                      <a:endParaRPr lang="en-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dirty="0">
                          <a:effectLst/>
                        </a:rPr>
                        <a:t>        20.000 </a:t>
                      </a:r>
                      <a:endParaRPr lang="en-DK" sz="10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2451422085"/>
                  </a:ext>
                </a:extLst>
              </a:tr>
              <a:tr h="190208">
                <a:tc>
                  <a:txBody>
                    <a:bodyPr/>
                    <a:lstStyle/>
                    <a:p>
                      <a:pPr algn="l" fontAlgn="b">
                        <a:buNone/>
                      </a:pPr>
                      <a:r>
                        <a:rPr lang="da-DK" sz="1000" u="none" strike="noStrike">
                          <a:effectLst/>
                        </a:rPr>
                        <a:t>Donationer</a:t>
                      </a:r>
                      <a:endParaRPr lang="da-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dirty="0">
                          <a:effectLst/>
                        </a:rPr>
                        <a:t>         24.850 </a:t>
                      </a:r>
                      <a:endParaRPr lang="en-DK" sz="1000" b="0" i="0" u="none" strike="noStrike" dirty="0">
                        <a:effectLst/>
                        <a:latin typeface="Arial" panose="020B0604020202020204" pitchFamily="34" charset="0"/>
                      </a:endParaRPr>
                    </a:p>
                  </a:txBody>
                  <a:tcPr marL="9525" marR="9525" marT="9525" marB="0" anchor="b"/>
                </a:tc>
                <a:tc>
                  <a:txBody>
                    <a:bodyPr/>
                    <a:lstStyle/>
                    <a:p>
                      <a:pPr algn="ctr" fontAlgn="b">
                        <a:buNone/>
                      </a:pPr>
                      <a:r>
                        <a:rPr lang="en-DK" sz="1000" u="none" strike="noStrike">
                          <a:effectLst/>
                        </a:rPr>
                        <a:t>        20.000 </a:t>
                      </a:r>
                      <a:endParaRPr lang="en-DK"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62167919"/>
                  </a:ext>
                </a:extLst>
              </a:tr>
              <a:tr h="190208">
                <a:tc>
                  <a:txBody>
                    <a:bodyPr/>
                    <a:lstStyle/>
                    <a:p>
                      <a:pPr algn="l" fontAlgn="b">
                        <a:buNone/>
                      </a:pPr>
                      <a:r>
                        <a:rPr lang="da-DK" sz="1000" u="none" strike="noStrike">
                          <a:effectLst/>
                        </a:rPr>
                        <a:t>Momskompensation</a:t>
                      </a:r>
                      <a:endParaRPr lang="da-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dirty="0">
                          <a:effectLst/>
                        </a:rPr>
                        <a:t>       105.062 </a:t>
                      </a:r>
                      <a:endParaRPr lang="en-DK" sz="1000" b="0" i="0" u="none" strike="noStrike" dirty="0">
                        <a:effectLst/>
                        <a:latin typeface="Arial" panose="020B0604020202020204" pitchFamily="34" charset="0"/>
                      </a:endParaRPr>
                    </a:p>
                  </a:txBody>
                  <a:tcPr marL="9525" marR="9525" marT="9525" marB="0" anchor="b"/>
                </a:tc>
                <a:tc>
                  <a:txBody>
                    <a:bodyPr/>
                    <a:lstStyle/>
                    <a:p>
                      <a:pPr algn="ctr" fontAlgn="b">
                        <a:buNone/>
                      </a:pPr>
                      <a:r>
                        <a:rPr lang="en-DK" sz="1000" u="none" strike="noStrike" dirty="0">
                          <a:effectLst/>
                        </a:rPr>
                        <a:t>        85.000 </a:t>
                      </a:r>
                      <a:endParaRPr lang="en-DK" sz="10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86182060"/>
                  </a:ext>
                </a:extLst>
              </a:tr>
              <a:tr h="190208">
                <a:tc>
                  <a:txBody>
                    <a:bodyPr/>
                    <a:lstStyle/>
                    <a:p>
                      <a:pPr algn="l" fontAlgn="b">
                        <a:buNone/>
                      </a:pPr>
                      <a:r>
                        <a:rPr lang="en-DK" sz="1000" u="none" strike="noStrike">
                          <a:effectLst/>
                        </a:rPr>
                        <a:t> </a:t>
                      </a:r>
                      <a:endParaRPr lang="en-DK" sz="1000" b="0" i="0" u="none" strike="noStrike">
                        <a:effectLst/>
                        <a:latin typeface="Arial" panose="020B0604020202020204" pitchFamily="34" charset="0"/>
                      </a:endParaRPr>
                    </a:p>
                  </a:txBody>
                  <a:tcPr marL="9525" marR="9525" marT="9525" marB="0" anchor="b"/>
                </a:tc>
                <a:tc>
                  <a:txBody>
                    <a:bodyPr/>
                    <a:lstStyle/>
                    <a:p>
                      <a:pPr algn="ctr" fontAlgn="b">
                        <a:buNone/>
                      </a:pPr>
                      <a:r>
                        <a:rPr lang="en-DK" sz="1000" u="none" strike="noStrike" dirty="0">
                          <a:effectLst/>
                        </a:rPr>
                        <a:t> </a:t>
                      </a:r>
                      <a:endParaRPr lang="en-DK" sz="1000" b="0" i="0" u="none" strike="noStrike" dirty="0">
                        <a:effectLst/>
                        <a:latin typeface="Arial" panose="020B0604020202020204" pitchFamily="34" charset="0"/>
                      </a:endParaRPr>
                    </a:p>
                  </a:txBody>
                  <a:tcPr marL="9525" marR="9525" marT="9525" marB="0" anchor="b"/>
                </a:tc>
                <a:tc>
                  <a:txBody>
                    <a:bodyPr/>
                    <a:lstStyle/>
                    <a:p>
                      <a:pPr algn="ctr" fontAlgn="b">
                        <a:buNone/>
                      </a:pPr>
                      <a:r>
                        <a:rPr lang="en-DK" sz="1000" u="none" strike="noStrike" dirty="0">
                          <a:effectLst/>
                        </a:rPr>
                        <a:t> </a:t>
                      </a:r>
                      <a:endParaRPr lang="en-DK" sz="10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243273343"/>
                  </a:ext>
                </a:extLst>
              </a:tr>
              <a:tr h="190208">
                <a:tc>
                  <a:txBody>
                    <a:bodyPr/>
                    <a:lstStyle/>
                    <a:p>
                      <a:pPr algn="l" fontAlgn="b">
                        <a:buNone/>
                      </a:pPr>
                      <a:r>
                        <a:rPr lang="da-DK" sz="1000" b="1" u="none" strike="noStrike">
                          <a:effectLst/>
                        </a:rPr>
                        <a:t>Indtægter</a:t>
                      </a:r>
                      <a:endParaRPr lang="da-DK" sz="1000" b="1" i="0" u="none" strike="noStrike">
                        <a:effectLst/>
                        <a:latin typeface="Arial" panose="020B0604020202020204" pitchFamily="34" charset="0"/>
                      </a:endParaRPr>
                    </a:p>
                  </a:txBody>
                  <a:tcPr marL="9525" marR="9525" marT="9525" marB="0" anchor="b"/>
                </a:tc>
                <a:tc>
                  <a:txBody>
                    <a:bodyPr/>
                    <a:lstStyle/>
                    <a:p>
                      <a:pPr algn="ctr" fontAlgn="b">
                        <a:buNone/>
                      </a:pPr>
                      <a:r>
                        <a:rPr lang="en-DK" sz="1000" b="1" u="none" strike="noStrike" dirty="0">
                          <a:effectLst/>
                        </a:rPr>
                        <a:t>    6.200.804 </a:t>
                      </a:r>
                      <a:endParaRPr lang="en-DK" sz="10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buNone/>
                      </a:pPr>
                      <a:r>
                        <a:rPr lang="en-DK" sz="1000" b="1" u="none" strike="noStrike" dirty="0">
                          <a:effectLst/>
                        </a:rPr>
                        <a:t>    6.310.000 </a:t>
                      </a:r>
                      <a:endParaRPr lang="en-DK" sz="10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147749826"/>
                  </a:ext>
                </a:extLst>
              </a:tr>
            </a:tbl>
          </a:graphicData>
        </a:graphic>
      </p:graphicFrame>
    </p:spTree>
    <p:extLst>
      <p:ext uri="{BB962C8B-B14F-4D97-AF65-F5344CB8AC3E}">
        <p14:creationId xmlns:p14="http://schemas.microsoft.com/office/powerpoint/2010/main" val="1271197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2048" y="467380"/>
            <a:ext cx="3886200" cy="936104"/>
          </a:xfrm>
        </p:spPr>
        <p:txBody>
          <a:bodyPr>
            <a:normAutofit fontScale="90000"/>
          </a:bodyPr>
          <a:lstStyle/>
          <a:p>
            <a:pPr algn="l"/>
            <a:r>
              <a:rPr lang="da-DK" b="1" dirty="0"/>
              <a:t>Budget 2026 </a:t>
            </a:r>
            <a:br>
              <a:rPr lang="da-DK" b="1" dirty="0"/>
            </a:br>
            <a:r>
              <a:rPr lang="da-DK" sz="1800" b="1" dirty="0"/>
              <a:t>fortsat</a:t>
            </a:r>
            <a:endParaRPr lang="da-DK" b="1" dirty="0"/>
          </a:p>
        </p:txBody>
      </p:sp>
      <p:sp>
        <p:nvSpPr>
          <p:cNvPr id="4" name="Rektangel 3"/>
          <p:cNvSpPr/>
          <p:nvPr/>
        </p:nvSpPr>
        <p:spPr>
          <a:xfrm>
            <a:off x="0" y="0"/>
            <a:ext cx="9144000" cy="404664"/>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0" y="6021288"/>
            <a:ext cx="9144000" cy="836712"/>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kstboks 7"/>
          <p:cNvSpPr txBox="1"/>
          <p:nvPr/>
        </p:nvSpPr>
        <p:spPr>
          <a:xfrm>
            <a:off x="2123728" y="6021288"/>
            <a:ext cx="4536504" cy="369332"/>
          </a:xfrm>
          <a:prstGeom prst="rect">
            <a:avLst/>
          </a:prstGeom>
          <a:noFill/>
        </p:spPr>
        <p:txBody>
          <a:bodyPr wrap="square" rtlCol="0">
            <a:spAutoFit/>
          </a:bodyPr>
          <a:lstStyle/>
          <a:p>
            <a:r>
              <a:rPr lang="da-DK" i="1" dirty="0">
                <a:solidFill>
                  <a:schemeClr val="bg1"/>
                </a:solidFill>
              </a:rPr>
              <a:t>- En af Fyns smukkeste baner!</a:t>
            </a:r>
          </a:p>
        </p:txBody>
      </p:sp>
      <p:pic>
        <p:nvPicPr>
          <p:cNvPr id="12" name="Billede 11" descr="Et billede, der indeholder spil, golf, sport, sidder&#10;&#10;Automatisk genereret beskrivelse">
            <a:extLst>
              <a:ext uri="{FF2B5EF4-FFF2-40B4-BE49-F238E27FC236}">
                <a16:creationId xmlns:a16="http://schemas.microsoft.com/office/drawing/2014/main" id="{B9D5BFF8-B80E-454D-BDF9-8DBBE5375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864" y="5587588"/>
            <a:ext cx="1080000" cy="1011414"/>
          </a:xfrm>
          <a:prstGeom prst="rect">
            <a:avLst/>
          </a:prstGeom>
        </p:spPr>
      </p:pic>
      <p:graphicFrame>
        <p:nvGraphicFramePr>
          <p:cNvPr id="3" name="Tabel 2">
            <a:extLst>
              <a:ext uri="{FF2B5EF4-FFF2-40B4-BE49-F238E27FC236}">
                <a16:creationId xmlns:a16="http://schemas.microsoft.com/office/drawing/2014/main" id="{926ED717-A9A5-0A76-99BE-E9D519295846}"/>
              </a:ext>
            </a:extLst>
          </p:cNvPr>
          <p:cNvGraphicFramePr>
            <a:graphicFrameLocks noGrp="1"/>
          </p:cNvGraphicFramePr>
          <p:nvPr>
            <p:extLst>
              <p:ext uri="{D42A27DB-BD31-4B8C-83A1-F6EECF244321}">
                <p14:modId xmlns:p14="http://schemas.microsoft.com/office/powerpoint/2010/main" val="352857586"/>
              </p:ext>
            </p:extLst>
          </p:nvPr>
        </p:nvGraphicFramePr>
        <p:xfrm>
          <a:off x="2915816" y="433411"/>
          <a:ext cx="5933568" cy="5559129"/>
        </p:xfrm>
        <a:graphic>
          <a:graphicData uri="http://schemas.openxmlformats.org/drawingml/2006/table">
            <a:tbl>
              <a:tblPr>
                <a:tableStyleId>{5C22544A-7EE6-4342-B048-85BDC9FD1C3A}</a:tableStyleId>
              </a:tblPr>
              <a:tblGrid>
                <a:gridCol w="2685720">
                  <a:extLst>
                    <a:ext uri="{9D8B030D-6E8A-4147-A177-3AD203B41FA5}">
                      <a16:colId xmlns:a16="http://schemas.microsoft.com/office/drawing/2014/main" val="1723270812"/>
                    </a:ext>
                  </a:extLst>
                </a:gridCol>
                <a:gridCol w="1165894">
                  <a:extLst>
                    <a:ext uri="{9D8B030D-6E8A-4147-A177-3AD203B41FA5}">
                      <a16:colId xmlns:a16="http://schemas.microsoft.com/office/drawing/2014/main" val="2984653694"/>
                    </a:ext>
                  </a:extLst>
                </a:gridCol>
                <a:gridCol w="1049305">
                  <a:extLst>
                    <a:ext uri="{9D8B030D-6E8A-4147-A177-3AD203B41FA5}">
                      <a16:colId xmlns:a16="http://schemas.microsoft.com/office/drawing/2014/main" val="1376389390"/>
                    </a:ext>
                  </a:extLst>
                </a:gridCol>
                <a:gridCol w="1032649">
                  <a:extLst>
                    <a:ext uri="{9D8B030D-6E8A-4147-A177-3AD203B41FA5}">
                      <a16:colId xmlns:a16="http://schemas.microsoft.com/office/drawing/2014/main" val="2225154305"/>
                    </a:ext>
                  </a:extLst>
                </a:gridCol>
              </a:tblGrid>
              <a:tr h="235249">
                <a:tc>
                  <a:txBody>
                    <a:bodyPr/>
                    <a:lstStyle/>
                    <a:p>
                      <a:pPr algn="l" fontAlgn="b">
                        <a:buNone/>
                      </a:pPr>
                      <a:r>
                        <a:rPr lang="da-DK" sz="1500" b="1" u="none" strike="noStrike" dirty="0">
                          <a:effectLst/>
                        </a:rPr>
                        <a:t>Medlems antal, som pr. 1/1-26</a:t>
                      </a:r>
                      <a:endParaRPr lang="da-DK" sz="1500" b="1" i="0" u="none" strike="noStrike" dirty="0">
                        <a:effectLst/>
                        <a:latin typeface="Arial" panose="020B0604020202020204" pitchFamily="34" charset="0"/>
                      </a:endParaRPr>
                    </a:p>
                  </a:txBody>
                  <a:tcPr marL="7191" marR="7191" marT="7191" marB="0" anchor="b"/>
                </a:tc>
                <a:tc>
                  <a:txBody>
                    <a:bodyPr/>
                    <a:lstStyle/>
                    <a:p>
                      <a:pPr algn="l" fontAlgn="b">
                        <a:buNone/>
                      </a:pPr>
                      <a:endParaRPr lang="en-DK" sz="700" b="0" i="0" u="none" strike="noStrike">
                        <a:effectLst/>
                        <a:latin typeface="Arial" panose="020B0604020202020204" pitchFamily="34" charset="0"/>
                      </a:endParaRPr>
                    </a:p>
                  </a:txBody>
                  <a:tcPr marL="7191" marR="7191" marT="7191" marB="0" anchor="b"/>
                </a:tc>
                <a:tc>
                  <a:txBody>
                    <a:bodyPr/>
                    <a:lstStyle/>
                    <a:p>
                      <a:pPr algn="l" fontAlgn="b">
                        <a:buNone/>
                      </a:pPr>
                      <a:endParaRPr lang="en-DK" sz="700" b="0" i="0" u="none" strike="noStrike">
                        <a:effectLst/>
                        <a:latin typeface="Arial" panose="020B0604020202020204" pitchFamily="34" charset="0"/>
                      </a:endParaRPr>
                    </a:p>
                  </a:txBody>
                  <a:tcPr marL="7191" marR="7191" marT="7191" marB="0" anchor="b"/>
                </a:tc>
                <a:tc>
                  <a:txBody>
                    <a:bodyPr/>
                    <a:lstStyle/>
                    <a:p>
                      <a:pPr algn="l" fontAlgn="b">
                        <a:buNone/>
                      </a:pPr>
                      <a:endParaRPr lang="en-DK" sz="800" b="0" i="0" u="none" strike="noStrike">
                        <a:effectLst/>
                        <a:latin typeface="Arial" panose="020B0604020202020204" pitchFamily="34" charset="0"/>
                      </a:endParaRPr>
                    </a:p>
                  </a:txBody>
                  <a:tcPr marL="7191" marR="7191" marT="7191" marB="0" anchor="b"/>
                </a:tc>
                <a:extLst>
                  <a:ext uri="{0D108BD9-81ED-4DB2-BD59-A6C34878D82A}">
                    <a16:rowId xmlns:a16="http://schemas.microsoft.com/office/drawing/2014/main" val="2787467343"/>
                  </a:ext>
                </a:extLst>
              </a:tr>
              <a:tr h="152222">
                <a:tc>
                  <a:txBody>
                    <a:bodyPr/>
                    <a:lstStyle/>
                    <a:p>
                      <a:pPr algn="l" fontAlgn="b">
                        <a:buNone/>
                      </a:pPr>
                      <a:endParaRPr lang="en-DK" sz="900" b="0" i="0" u="none" strike="noStrike" dirty="0">
                        <a:effectLst/>
                        <a:latin typeface="Arial" panose="020B0604020202020204" pitchFamily="34" charset="0"/>
                      </a:endParaRPr>
                    </a:p>
                  </a:txBody>
                  <a:tcPr marL="7191" marR="7191" marT="7191" marB="0" anchor="b"/>
                </a:tc>
                <a:tc>
                  <a:txBody>
                    <a:bodyPr/>
                    <a:lstStyle/>
                    <a:p>
                      <a:pPr algn="l" fontAlgn="b">
                        <a:buNone/>
                      </a:pP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endParaRPr lang="en-DK" sz="900" b="0" i="0" u="none" strike="noStrike" dirty="0">
                        <a:effectLst/>
                        <a:latin typeface="Arial" panose="020B0604020202020204" pitchFamily="34" charset="0"/>
                      </a:endParaRPr>
                    </a:p>
                  </a:txBody>
                  <a:tcPr marL="7191" marR="7191" marT="7191" marB="0" anchor="b"/>
                </a:tc>
                <a:extLst>
                  <a:ext uri="{0D108BD9-81ED-4DB2-BD59-A6C34878D82A}">
                    <a16:rowId xmlns:a16="http://schemas.microsoft.com/office/drawing/2014/main" val="2613883352"/>
                  </a:ext>
                </a:extLst>
              </a:tr>
              <a:tr h="144128">
                <a:tc>
                  <a:txBody>
                    <a:bodyPr/>
                    <a:lstStyle/>
                    <a:p>
                      <a:pPr algn="l" fontAlgn="b">
                        <a:buNone/>
                      </a:pPr>
                      <a:endParaRPr lang="en-DK" sz="900" b="0" i="0" u="none" strike="noStrike" dirty="0">
                        <a:effectLst/>
                        <a:latin typeface="Arial" panose="020B0604020202020204" pitchFamily="34" charset="0"/>
                      </a:endParaRPr>
                    </a:p>
                  </a:txBody>
                  <a:tcPr marL="7191" marR="7191" marT="7191" marB="0" anchor="b"/>
                </a:tc>
                <a:tc>
                  <a:txBody>
                    <a:bodyPr/>
                    <a:lstStyle/>
                    <a:p>
                      <a:pPr algn="r" fontAlgn="b">
                        <a:buNone/>
                      </a:pPr>
                      <a:r>
                        <a:rPr lang="da-DK" sz="900" u="none" strike="noStrike">
                          <a:effectLst/>
                        </a:rPr>
                        <a:t>Antal</a:t>
                      </a:r>
                      <a:endParaRPr lang="da-DK" sz="900" b="0" i="0" u="none" strike="noStrike">
                        <a:effectLst/>
                        <a:latin typeface="Arial" panose="020B0604020202020204" pitchFamily="34" charset="0"/>
                      </a:endParaRPr>
                    </a:p>
                  </a:txBody>
                  <a:tcPr marL="7191" marR="7191" marT="7191" marB="0" anchor="b"/>
                </a:tc>
                <a:tc>
                  <a:txBody>
                    <a:bodyPr/>
                    <a:lstStyle/>
                    <a:p>
                      <a:pPr algn="l" fontAlgn="b">
                        <a:buNone/>
                      </a:pP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endParaRPr lang="en-DK" sz="900" b="0" i="0" u="none" strike="noStrike">
                        <a:effectLst/>
                        <a:latin typeface="Arial" panose="020B0604020202020204" pitchFamily="34" charset="0"/>
                      </a:endParaRPr>
                    </a:p>
                  </a:txBody>
                  <a:tcPr marL="7191" marR="7191" marT="7191" marB="0" anchor="b"/>
                </a:tc>
                <a:extLst>
                  <a:ext uri="{0D108BD9-81ED-4DB2-BD59-A6C34878D82A}">
                    <a16:rowId xmlns:a16="http://schemas.microsoft.com/office/drawing/2014/main" val="1997574424"/>
                  </a:ext>
                </a:extLst>
              </a:tr>
              <a:tr h="144128">
                <a:tc>
                  <a:txBody>
                    <a:bodyPr/>
                    <a:lstStyle/>
                    <a:p>
                      <a:pPr algn="l" fontAlgn="b">
                        <a:buNone/>
                      </a:pPr>
                      <a:r>
                        <a:rPr lang="da-DK" sz="900" u="none" strike="noStrike" dirty="0">
                          <a:effectLst/>
                        </a:rPr>
                        <a:t>Aktive over 30 år</a:t>
                      </a:r>
                      <a:endParaRPr lang="da-DK" sz="900" b="1" i="0" u="none" strike="noStrike" dirty="0">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347</a:t>
                      </a: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r>
                        <a:rPr lang="da-DK" sz="900" u="none" strike="noStrike">
                          <a:effectLst/>
                        </a:rPr>
                        <a:t>    7.004,00 kr. </a:t>
                      </a:r>
                      <a:endParaRPr lang="da-DK" sz="900" b="0" i="0" u="none" strike="noStrike">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2.430.388,00 </a:t>
                      </a:r>
                      <a:endParaRPr lang="en-DK" sz="900" b="0" i="0" u="none" strike="noStrike">
                        <a:effectLst/>
                        <a:latin typeface="Arial" panose="020B0604020202020204" pitchFamily="34" charset="0"/>
                      </a:endParaRPr>
                    </a:p>
                  </a:txBody>
                  <a:tcPr marL="7191" marR="7191" marT="7191" marB="0" anchor="b"/>
                </a:tc>
                <a:extLst>
                  <a:ext uri="{0D108BD9-81ED-4DB2-BD59-A6C34878D82A}">
                    <a16:rowId xmlns:a16="http://schemas.microsoft.com/office/drawing/2014/main" val="3223242675"/>
                  </a:ext>
                </a:extLst>
              </a:tr>
              <a:tr h="144128">
                <a:tc>
                  <a:txBody>
                    <a:bodyPr/>
                    <a:lstStyle/>
                    <a:p>
                      <a:pPr algn="l" fontAlgn="b">
                        <a:buNone/>
                      </a:pPr>
                      <a:r>
                        <a:rPr lang="da-DK" sz="900" u="none" strike="noStrike" dirty="0">
                          <a:effectLst/>
                        </a:rPr>
                        <a:t>Kontingentstigning</a:t>
                      </a:r>
                      <a:endParaRPr lang="da-DK" sz="900" b="1" i="0" u="none" strike="noStrike" dirty="0">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355</a:t>
                      </a: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r>
                        <a:rPr lang="da-DK" sz="900" u="none" strike="noStrike">
                          <a:effectLst/>
                        </a:rPr>
                        <a:t>       100,00 kr. </a:t>
                      </a:r>
                      <a:endParaRPr lang="da-DK" sz="900" b="0" i="0" u="none" strike="noStrike">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35.500,00 </a:t>
                      </a:r>
                      <a:endParaRPr lang="en-DK" sz="900" b="0" i="0" u="none" strike="noStrike">
                        <a:effectLst/>
                        <a:latin typeface="Arial" panose="020B0604020202020204" pitchFamily="34" charset="0"/>
                      </a:endParaRPr>
                    </a:p>
                  </a:txBody>
                  <a:tcPr marL="7191" marR="7191" marT="7191" marB="0" anchor="b"/>
                </a:tc>
                <a:extLst>
                  <a:ext uri="{0D108BD9-81ED-4DB2-BD59-A6C34878D82A}">
                    <a16:rowId xmlns:a16="http://schemas.microsoft.com/office/drawing/2014/main" val="2374534436"/>
                  </a:ext>
                </a:extLst>
              </a:tr>
              <a:tr h="144128">
                <a:tc>
                  <a:txBody>
                    <a:bodyPr/>
                    <a:lstStyle/>
                    <a:p>
                      <a:pPr algn="l" fontAlgn="b">
                        <a:buNone/>
                      </a:pPr>
                      <a:r>
                        <a:rPr lang="da-DK" sz="900" u="none" strike="noStrike" dirty="0">
                          <a:effectLst/>
                        </a:rPr>
                        <a:t>Flex</a:t>
                      </a:r>
                      <a:endParaRPr lang="da-DK" sz="900" b="1" i="0" u="none" strike="noStrike" dirty="0">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41</a:t>
                      </a: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r>
                        <a:rPr lang="da-DK" sz="900" u="none" strike="noStrike">
                          <a:effectLst/>
                        </a:rPr>
                        <a:t>    1.740,00 kr. </a:t>
                      </a:r>
                      <a:endParaRPr lang="da-DK" sz="900" b="0" i="0" u="none" strike="noStrike">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71.340,00 </a:t>
                      </a:r>
                      <a:endParaRPr lang="en-DK" sz="900" b="0" i="0" u="none" strike="noStrike">
                        <a:effectLst/>
                        <a:latin typeface="Arial" panose="020B0604020202020204" pitchFamily="34" charset="0"/>
                      </a:endParaRPr>
                    </a:p>
                  </a:txBody>
                  <a:tcPr marL="7191" marR="7191" marT="7191" marB="0" anchor="b"/>
                </a:tc>
                <a:extLst>
                  <a:ext uri="{0D108BD9-81ED-4DB2-BD59-A6C34878D82A}">
                    <a16:rowId xmlns:a16="http://schemas.microsoft.com/office/drawing/2014/main" val="2652530954"/>
                  </a:ext>
                </a:extLst>
              </a:tr>
              <a:tr h="144128">
                <a:tc>
                  <a:txBody>
                    <a:bodyPr/>
                    <a:lstStyle/>
                    <a:p>
                      <a:pPr algn="l" fontAlgn="b">
                        <a:buNone/>
                      </a:pPr>
                      <a:r>
                        <a:rPr lang="da-DK" sz="900" u="none" strike="noStrike">
                          <a:effectLst/>
                        </a:rPr>
                        <a:t>Flex +</a:t>
                      </a:r>
                      <a:endParaRPr lang="da-DK" sz="900" b="1" i="0" u="none" strike="noStrike">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1</a:t>
                      </a: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r>
                        <a:rPr lang="da-DK" sz="900" u="none" strike="noStrike">
                          <a:effectLst/>
                        </a:rPr>
                        <a:t>    2.720,00 kr. </a:t>
                      </a:r>
                      <a:endParaRPr lang="da-DK" sz="900" b="0" i="0" u="none" strike="noStrike">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2.720,00 </a:t>
                      </a:r>
                      <a:endParaRPr lang="en-DK" sz="900" b="0" i="0" u="none" strike="noStrike">
                        <a:effectLst/>
                        <a:latin typeface="Arial" panose="020B0604020202020204" pitchFamily="34" charset="0"/>
                      </a:endParaRPr>
                    </a:p>
                  </a:txBody>
                  <a:tcPr marL="7191" marR="7191" marT="7191" marB="0" anchor="b"/>
                </a:tc>
                <a:extLst>
                  <a:ext uri="{0D108BD9-81ED-4DB2-BD59-A6C34878D82A}">
                    <a16:rowId xmlns:a16="http://schemas.microsoft.com/office/drawing/2014/main" val="2623429911"/>
                  </a:ext>
                </a:extLst>
              </a:tr>
              <a:tr h="144128">
                <a:tc>
                  <a:txBody>
                    <a:bodyPr/>
                    <a:lstStyle/>
                    <a:p>
                      <a:pPr algn="l" fontAlgn="b">
                        <a:buNone/>
                      </a:pPr>
                      <a:r>
                        <a:rPr lang="da-DK" sz="900" u="none" strike="noStrike" dirty="0">
                          <a:effectLst/>
                        </a:rPr>
                        <a:t>Long Distance</a:t>
                      </a:r>
                      <a:endParaRPr lang="da-DK" sz="900" b="1" i="0" u="none" strike="noStrike" dirty="0">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7</a:t>
                      </a: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r>
                        <a:rPr lang="da-DK" sz="900" u="none" strike="noStrike">
                          <a:effectLst/>
                        </a:rPr>
                        <a:t>    4.124,00 kr. </a:t>
                      </a:r>
                      <a:endParaRPr lang="da-DK" sz="900" b="0" i="0" u="none" strike="noStrike">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28.868,00 </a:t>
                      </a:r>
                      <a:endParaRPr lang="en-DK" sz="900" b="0" i="0" u="none" strike="noStrike">
                        <a:effectLst/>
                        <a:latin typeface="Arial" panose="020B0604020202020204" pitchFamily="34" charset="0"/>
                      </a:endParaRPr>
                    </a:p>
                  </a:txBody>
                  <a:tcPr marL="7191" marR="7191" marT="7191" marB="0" anchor="b"/>
                </a:tc>
                <a:extLst>
                  <a:ext uri="{0D108BD9-81ED-4DB2-BD59-A6C34878D82A}">
                    <a16:rowId xmlns:a16="http://schemas.microsoft.com/office/drawing/2014/main" val="3102571973"/>
                  </a:ext>
                </a:extLst>
              </a:tr>
              <a:tr h="144128">
                <a:tc>
                  <a:txBody>
                    <a:bodyPr/>
                    <a:lstStyle/>
                    <a:p>
                      <a:pPr algn="l" fontAlgn="b">
                        <a:buNone/>
                      </a:pPr>
                      <a:r>
                        <a:rPr lang="da-DK" sz="900" u="none" strike="noStrike">
                          <a:effectLst/>
                        </a:rPr>
                        <a:t>Ugedage</a:t>
                      </a:r>
                      <a:endParaRPr lang="da-DK" sz="900" b="1" i="0" u="none" strike="noStrike">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1</a:t>
                      </a: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r>
                        <a:rPr lang="da-DK" sz="900" u="none" strike="noStrike">
                          <a:effectLst/>
                        </a:rPr>
                        <a:t>    4.060,00 kr. </a:t>
                      </a:r>
                      <a:endParaRPr lang="da-DK" sz="900" b="0" i="0" u="none" strike="noStrike">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4.060,00 </a:t>
                      </a:r>
                      <a:endParaRPr lang="en-DK" sz="900" b="0" i="0" u="none" strike="noStrike">
                        <a:effectLst/>
                        <a:latin typeface="Arial" panose="020B0604020202020204" pitchFamily="34" charset="0"/>
                      </a:endParaRPr>
                    </a:p>
                  </a:txBody>
                  <a:tcPr marL="7191" marR="7191" marT="7191" marB="0" anchor="b"/>
                </a:tc>
                <a:extLst>
                  <a:ext uri="{0D108BD9-81ED-4DB2-BD59-A6C34878D82A}">
                    <a16:rowId xmlns:a16="http://schemas.microsoft.com/office/drawing/2014/main" val="1102281600"/>
                  </a:ext>
                </a:extLst>
              </a:tr>
              <a:tr h="144128">
                <a:tc>
                  <a:txBody>
                    <a:bodyPr/>
                    <a:lstStyle/>
                    <a:p>
                      <a:pPr algn="l" fontAlgn="b">
                        <a:buNone/>
                      </a:pPr>
                      <a:r>
                        <a:rPr lang="da-DK" sz="900" u="none" strike="noStrike" dirty="0">
                          <a:effectLst/>
                        </a:rPr>
                        <a:t>Studiemedlemmer</a:t>
                      </a:r>
                      <a:endParaRPr lang="da-DK" sz="900" b="1" i="0" u="none" strike="noStrike" dirty="0">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0</a:t>
                      </a: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r>
                        <a:rPr lang="da-DK" sz="900" u="none" strike="noStrike">
                          <a:effectLst/>
                        </a:rPr>
                        <a:t>    4.060,00 kr. </a:t>
                      </a:r>
                      <a:endParaRPr lang="da-DK" sz="900" b="0" i="0" u="none" strike="noStrike">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0,00 </a:t>
                      </a:r>
                      <a:endParaRPr lang="en-DK" sz="900" b="0" i="0" u="none" strike="noStrike">
                        <a:effectLst/>
                        <a:latin typeface="Arial" panose="020B0604020202020204" pitchFamily="34" charset="0"/>
                      </a:endParaRPr>
                    </a:p>
                  </a:txBody>
                  <a:tcPr marL="7191" marR="7191" marT="7191" marB="0" anchor="b"/>
                </a:tc>
                <a:extLst>
                  <a:ext uri="{0D108BD9-81ED-4DB2-BD59-A6C34878D82A}">
                    <a16:rowId xmlns:a16="http://schemas.microsoft.com/office/drawing/2014/main" val="2699558313"/>
                  </a:ext>
                </a:extLst>
              </a:tr>
              <a:tr h="144128">
                <a:tc>
                  <a:txBody>
                    <a:bodyPr/>
                    <a:lstStyle/>
                    <a:p>
                      <a:pPr algn="l" fontAlgn="b">
                        <a:buNone/>
                      </a:pPr>
                      <a:r>
                        <a:rPr lang="da-DK" sz="900" u="none" strike="noStrike">
                          <a:effectLst/>
                        </a:rPr>
                        <a:t>Ungseniorer</a:t>
                      </a:r>
                      <a:endParaRPr lang="da-DK" sz="900" b="1" i="0" u="none" strike="noStrike">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8</a:t>
                      </a: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r>
                        <a:rPr lang="da-DK" sz="900" u="none" strike="noStrike">
                          <a:effectLst/>
                        </a:rPr>
                        <a:t>    3.760,00 kr. </a:t>
                      </a:r>
                      <a:endParaRPr lang="da-DK" sz="900" b="0" i="0" u="none" strike="noStrike">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30.080,00 </a:t>
                      </a:r>
                      <a:endParaRPr lang="en-DK" sz="900" b="0" i="0" u="none" strike="noStrike">
                        <a:effectLst/>
                        <a:latin typeface="Arial" panose="020B0604020202020204" pitchFamily="34" charset="0"/>
                      </a:endParaRPr>
                    </a:p>
                  </a:txBody>
                  <a:tcPr marL="7191" marR="7191" marT="7191" marB="0" anchor="b"/>
                </a:tc>
                <a:extLst>
                  <a:ext uri="{0D108BD9-81ED-4DB2-BD59-A6C34878D82A}">
                    <a16:rowId xmlns:a16="http://schemas.microsoft.com/office/drawing/2014/main" val="1861959701"/>
                  </a:ext>
                </a:extLst>
              </a:tr>
              <a:tr h="144128">
                <a:tc>
                  <a:txBody>
                    <a:bodyPr/>
                    <a:lstStyle/>
                    <a:p>
                      <a:pPr algn="l" fontAlgn="b">
                        <a:buNone/>
                      </a:pPr>
                      <a:r>
                        <a:rPr lang="da-DK" sz="900" u="none" strike="noStrike" dirty="0">
                          <a:effectLst/>
                        </a:rPr>
                        <a:t>DGU-Flex</a:t>
                      </a:r>
                      <a:endParaRPr lang="da-DK" sz="900" b="1" i="0" u="none" strike="noStrike" dirty="0">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124</a:t>
                      </a: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r>
                        <a:rPr lang="da-DK" sz="900" u="none" strike="noStrike">
                          <a:effectLst/>
                        </a:rPr>
                        <a:t>       540,00 kr. </a:t>
                      </a:r>
                      <a:endParaRPr lang="da-DK" sz="900" b="0" i="0" u="none" strike="noStrike">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66.960,00 </a:t>
                      </a:r>
                      <a:endParaRPr lang="en-DK" sz="900" b="0" i="0" u="none" strike="noStrike">
                        <a:effectLst/>
                        <a:latin typeface="Arial" panose="020B0604020202020204" pitchFamily="34" charset="0"/>
                      </a:endParaRPr>
                    </a:p>
                  </a:txBody>
                  <a:tcPr marL="7191" marR="7191" marT="7191" marB="0" anchor="b"/>
                </a:tc>
                <a:extLst>
                  <a:ext uri="{0D108BD9-81ED-4DB2-BD59-A6C34878D82A}">
                    <a16:rowId xmlns:a16="http://schemas.microsoft.com/office/drawing/2014/main" val="2509453197"/>
                  </a:ext>
                </a:extLst>
              </a:tr>
              <a:tr h="144128">
                <a:tc>
                  <a:txBody>
                    <a:bodyPr/>
                    <a:lstStyle/>
                    <a:p>
                      <a:pPr algn="l" fontAlgn="b">
                        <a:buNone/>
                      </a:pPr>
                      <a:r>
                        <a:rPr lang="da-DK" sz="900" u="none" strike="noStrike">
                          <a:effectLst/>
                        </a:rPr>
                        <a:t>Junior</a:t>
                      </a:r>
                      <a:endParaRPr lang="da-DK" sz="900" b="1" i="0" u="none" strike="noStrike">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9</a:t>
                      </a: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r>
                        <a:rPr lang="da-DK" sz="900" u="none" strike="noStrike">
                          <a:effectLst/>
                        </a:rPr>
                        <a:t>       250,00 kr. </a:t>
                      </a:r>
                      <a:endParaRPr lang="da-DK" sz="900" b="0" i="0" u="none" strike="noStrike">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2.250,00 </a:t>
                      </a:r>
                      <a:endParaRPr lang="en-DK" sz="900" b="0" i="0" u="none" strike="noStrike">
                        <a:effectLst/>
                        <a:latin typeface="Arial" panose="020B0604020202020204" pitchFamily="34" charset="0"/>
                      </a:endParaRPr>
                    </a:p>
                  </a:txBody>
                  <a:tcPr marL="7191" marR="7191" marT="7191" marB="0" anchor="b"/>
                </a:tc>
                <a:extLst>
                  <a:ext uri="{0D108BD9-81ED-4DB2-BD59-A6C34878D82A}">
                    <a16:rowId xmlns:a16="http://schemas.microsoft.com/office/drawing/2014/main" val="2101349580"/>
                  </a:ext>
                </a:extLst>
              </a:tr>
              <a:tr h="144128">
                <a:tc>
                  <a:txBody>
                    <a:bodyPr/>
                    <a:lstStyle/>
                    <a:p>
                      <a:pPr algn="l" fontAlgn="b">
                        <a:buNone/>
                      </a:pPr>
                      <a:r>
                        <a:rPr lang="da-DK" sz="900" u="none" strike="noStrike">
                          <a:effectLst/>
                        </a:rPr>
                        <a:t>Overgang til ungsenior</a:t>
                      </a:r>
                      <a:endParaRPr lang="da-DK" sz="900" b="1" i="0" u="none" strike="noStrike">
                        <a:effectLst/>
                        <a:latin typeface="Arial" panose="020B0604020202020204" pitchFamily="34" charset="0"/>
                      </a:endParaRPr>
                    </a:p>
                  </a:txBody>
                  <a:tcPr marL="7191" marR="7191" marT="7191" marB="0" anchor="b"/>
                </a:tc>
                <a:tc>
                  <a:txBody>
                    <a:bodyPr/>
                    <a:lstStyle/>
                    <a:p>
                      <a:pPr algn="r" fontAlgn="b">
                        <a:buNone/>
                      </a:pPr>
                      <a:r>
                        <a:rPr lang="en-DK" sz="900" u="none" strike="noStrike" dirty="0">
                          <a:effectLst/>
                        </a:rPr>
                        <a:t>14</a:t>
                      </a:r>
                      <a:endParaRPr lang="en-DK" sz="900" b="0" i="0" u="none" strike="noStrike" dirty="0">
                        <a:effectLst/>
                        <a:latin typeface="Arial" panose="020B0604020202020204" pitchFamily="34" charset="0"/>
                      </a:endParaRPr>
                    </a:p>
                  </a:txBody>
                  <a:tcPr marL="7191" marR="7191" marT="7191" marB="0" anchor="b"/>
                </a:tc>
                <a:tc>
                  <a:txBody>
                    <a:bodyPr/>
                    <a:lstStyle/>
                    <a:p>
                      <a:pPr algn="l" fontAlgn="b">
                        <a:buNone/>
                      </a:pPr>
                      <a:r>
                        <a:rPr lang="da-DK" sz="900" u="none" strike="noStrike">
                          <a:effectLst/>
                        </a:rPr>
                        <a:t>    1.780,00 kr. </a:t>
                      </a:r>
                      <a:endParaRPr lang="da-DK" sz="900" b="0" i="0" u="none" strike="noStrike">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24.920,00 </a:t>
                      </a:r>
                      <a:endParaRPr lang="en-DK" sz="900" b="0" i="0" u="none" strike="noStrike">
                        <a:effectLst/>
                        <a:latin typeface="Arial" panose="020B0604020202020204" pitchFamily="34" charset="0"/>
                      </a:endParaRPr>
                    </a:p>
                  </a:txBody>
                  <a:tcPr marL="7191" marR="7191" marT="7191" marB="0" anchor="b"/>
                </a:tc>
                <a:extLst>
                  <a:ext uri="{0D108BD9-81ED-4DB2-BD59-A6C34878D82A}">
                    <a16:rowId xmlns:a16="http://schemas.microsoft.com/office/drawing/2014/main" val="1898549753"/>
                  </a:ext>
                </a:extLst>
              </a:tr>
              <a:tr h="144128">
                <a:tc>
                  <a:txBody>
                    <a:bodyPr/>
                    <a:lstStyle/>
                    <a:p>
                      <a:pPr algn="l" fontAlgn="b">
                        <a:buNone/>
                      </a:pPr>
                      <a:r>
                        <a:rPr lang="da-DK" sz="900" u="none" strike="noStrike">
                          <a:effectLst/>
                        </a:rPr>
                        <a:t>Passive</a:t>
                      </a:r>
                      <a:endParaRPr lang="da-DK" sz="900" b="1" i="0" u="none" strike="noStrike">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18</a:t>
                      </a: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r>
                        <a:rPr lang="da-DK" sz="900" u="none" strike="noStrike">
                          <a:effectLst/>
                        </a:rPr>
                        <a:t>       483,00 kr. </a:t>
                      </a:r>
                      <a:endParaRPr lang="da-DK" sz="900" b="0" i="0" u="none" strike="noStrike">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8.694,00 </a:t>
                      </a:r>
                      <a:endParaRPr lang="en-DK" sz="900" b="0" i="0" u="none" strike="noStrike">
                        <a:effectLst/>
                        <a:latin typeface="Arial" panose="020B0604020202020204" pitchFamily="34" charset="0"/>
                      </a:endParaRPr>
                    </a:p>
                  </a:txBody>
                  <a:tcPr marL="7191" marR="7191" marT="7191" marB="0" anchor="b"/>
                </a:tc>
                <a:extLst>
                  <a:ext uri="{0D108BD9-81ED-4DB2-BD59-A6C34878D82A}">
                    <a16:rowId xmlns:a16="http://schemas.microsoft.com/office/drawing/2014/main" val="240239504"/>
                  </a:ext>
                </a:extLst>
              </a:tr>
              <a:tr h="144128">
                <a:tc>
                  <a:txBody>
                    <a:bodyPr/>
                    <a:lstStyle/>
                    <a:p>
                      <a:pPr algn="l" fontAlgn="b">
                        <a:buNone/>
                      </a:pPr>
                      <a:r>
                        <a:rPr lang="da-DK" sz="900" u="none" strike="noStrike">
                          <a:effectLst/>
                        </a:rPr>
                        <a:t>Pit &amp; Put</a:t>
                      </a:r>
                      <a:endParaRPr lang="da-DK" sz="900" b="1" i="0" u="none" strike="noStrike">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3</a:t>
                      </a: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r>
                        <a:rPr lang="da-DK" sz="900" u="none" strike="noStrike">
                          <a:effectLst/>
                        </a:rPr>
                        <a:t>       309,00 kr. </a:t>
                      </a:r>
                      <a:endParaRPr lang="da-DK" sz="900" b="0" i="0" u="none" strike="noStrike">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927,00 </a:t>
                      </a:r>
                      <a:endParaRPr lang="en-DK" sz="900" b="0" i="0" u="none" strike="noStrike">
                        <a:effectLst/>
                        <a:latin typeface="Arial" panose="020B0604020202020204" pitchFamily="34" charset="0"/>
                      </a:endParaRPr>
                    </a:p>
                  </a:txBody>
                  <a:tcPr marL="7191" marR="7191" marT="7191" marB="0" anchor="b"/>
                </a:tc>
                <a:extLst>
                  <a:ext uri="{0D108BD9-81ED-4DB2-BD59-A6C34878D82A}">
                    <a16:rowId xmlns:a16="http://schemas.microsoft.com/office/drawing/2014/main" val="3272718151"/>
                  </a:ext>
                </a:extLst>
              </a:tr>
              <a:tr h="144128">
                <a:tc>
                  <a:txBody>
                    <a:bodyPr/>
                    <a:lstStyle/>
                    <a:p>
                      <a:pPr algn="l" fontAlgn="b">
                        <a:buNone/>
                      </a:pPr>
                      <a:r>
                        <a:rPr lang="da-DK" sz="900" u="none" strike="noStrike">
                          <a:effectLst/>
                        </a:rPr>
                        <a:t>Nye medlemmer*</a:t>
                      </a:r>
                      <a:endParaRPr lang="da-DK" sz="900" b="1" i="0" u="none" strike="noStrike">
                        <a:effectLst/>
                        <a:latin typeface="Arial" panose="020B0604020202020204" pitchFamily="34" charset="0"/>
                      </a:endParaRPr>
                    </a:p>
                  </a:txBody>
                  <a:tcPr marL="7191" marR="7191" marT="7191" marB="0" anchor="b"/>
                </a:tc>
                <a:tc>
                  <a:txBody>
                    <a:bodyPr/>
                    <a:lstStyle/>
                    <a:p>
                      <a:pPr algn="r" fontAlgn="b">
                        <a:buNone/>
                      </a:pPr>
                      <a:r>
                        <a:rPr lang="en-DK" sz="900" u="none" strike="noStrike" dirty="0">
                          <a:effectLst/>
                        </a:rPr>
                        <a:t>68</a:t>
                      </a:r>
                      <a:endParaRPr lang="en-DK" sz="900" b="0" i="0" u="none" strike="noStrike" dirty="0">
                        <a:effectLst/>
                        <a:latin typeface="Arial" panose="020B0604020202020204" pitchFamily="34" charset="0"/>
                      </a:endParaRPr>
                    </a:p>
                  </a:txBody>
                  <a:tcPr marL="7191" marR="7191" marT="7191" marB="0" anchor="b"/>
                </a:tc>
                <a:tc>
                  <a:txBody>
                    <a:bodyPr/>
                    <a:lstStyle/>
                    <a:p>
                      <a:pPr algn="l" fontAlgn="b">
                        <a:buNone/>
                      </a:pPr>
                      <a:r>
                        <a:rPr lang="da-DK" sz="900" u="none" strike="noStrike">
                          <a:effectLst/>
                        </a:rPr>
                        <a:t>    1.751,00 kr. </a:t>
                      </a:r>
                      <a:endParaRPr lang="da-DK" sz="900" b="0" i="0" u="none" strike="noStrike">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119.068,00 </a:t>
                      </a:r>
                      <a:endParaRPr lang="en-DK" sz="900" b="0" i="0" u="none" strike="noStrike">
                        <a:effectLst/>
                        <a:latin typeface="Arial" panose="020B0604020202020204" pitchFamily="34" charset="0"/>
                      </a:endParaRPr>
                    </a:p>
                  </a:txBody>
                  <a:tcPr marL="7191" marR="7191" marT="7191" marB="0" anchor="b"/>
                </a:tc>
                <a:extLst>
                  <a:ext uri="{0D108BD9-81ED-4DB2-BD59-A6C34878D82A}">
                    <a16:rowId xmlns:a16="http://schemas.microsoft.com/office/drawing/2014/main" val="3582597699"/>
                  </a:ext>
                </a:extLst>
              </a:tr>
              <a:tr h="144128">
                <a:tc>
                  <a:txBody>
                    <a:bodyPr/>
                    <a:lstStyle/>
                    <a:p>
                      <a:pPr algn="l" fontAlgn="b">
                        <a:buNone/>
                      </a:pPr>
                      <a:r>
                        <a:rPr lang="da-DK" sz="900" u="none" strike="noStrike">
                          <a:effectLst/>
                        </a:rPr>
                        <a:t>Nye DGU-Flex</a:t>
                      </a:r>
                      <a:endParaRPr lang="da-DK" sz="900" b="1" i="0" u="none" strike="noStrike">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10</a:t>
                      </a: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r>
                        <a:rPr lang="da-DK" sz="900" u="none" strike="noStrike">
                          <a:effectLst/>
                        </a:rPr>
                        <a:t>       540,00 kr. </a:t>
                      </a:r>
                      <a:endParaRPr lang="da-DK" sz="900" b="0" i="0" u="none" strike="noStrike">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5.400,00 </a:t>
                      </a:r>
                      <a:endParaRPr lang="en-DK" sz="900" b="0" i="0" u="none" strike="noStrike">
                        <a:effectLst/>
                        <a:latin typeface="Arial" panose="020B0604020202020204" pitchFamily="34" charset="0"/>
                      </a:endParaRPr>
                    </a:p>
                  </a:txBody>
                  <a:tcPr marL="7191" marR="7191" marT="7191" marB="0" anchor="b"/>
                </a:tc>
                <a:extLst>
                  <a:ext uri="{0D108BD9-81ED-4DB2-BD59-A6C34878D82A}">
                    <a16:rowId xmlns:a16="http://schemas.microsoft.com/office/drawing/2014/main" val="2117032741"/>
                  </a:ext>
                </a:extLst>
              </a:tr>
              <a:tr h="144128">
                <a:tc>
                  <a:txBody>
                    <a:bodyPr/>
                    <a:lstStyle/>
                    <a:p>
                      <a:pPr algn="l" fontAlgn="b">
                        <a:buNone/>
                      </a:pPr>
                      <a:r>
                        <a:rPr lang="da-DK" sz="900" u="none" strike="noStrike">
                          <a:effectLst/>
                        </a:rPr>
                        <a:t>Udmelding pr. 1/7-26</a:t>
                      </a:r>
                      <a:endParaRPr lang="da-DK" sz="900" b="1" i="0" u="none" strike="noStrike">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-12</a:t>
                      </a: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r>
                        <a:rPr lang="da-DK" sz="900" u="none" strike="noStrike">
                          <a:effectLst/>
                        </a:rPr>
                        <a:t>    3.502,00 kr. </a:t>
                      </a:r>
                      <a:endParaRPr lang="da-DK" sz="900" b="0" i="0" u="none" strike="noStrike">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-42.024,00 </a:t>
                      </a:r>
                      <a:endParaRPr lang="en-DK" sz="900" b="0" i="0" u="none" strike="noStrike">
                        <a:effectLst/>
                        <a:latin typeface="Arial" panose="020B0604020202020204" pitchFamily="34" charset="0"/>
                      </a:endParaRPr>
                    </a:p>
                  </a:txBody>
                  <a:tcPr marL="7191" marR="7191" marT="7191" marB="0" anchor="b"/>
                </a:tc>
                <a:extLst>
                  <a:ext uri="{0D108BD9-81ED-4DB2-BD59-A6C34878D82A}">
                    <a16:rowId xmlns:a16="http://schemas.microsoft.com/office/drawing/2014/main" val="2017453217"/>
                  </a:ext>
                </a:extLst>
              </a:tr>
              <a:tr h="144128">
                <a:tc>
                  <a:txBody>
                    <a:bodyPr/>
                    <a:lstStyle/>
                    <a:p>
                      <a:pPr algn="l" fontAlgn="b">
                        <a:buNone/>
                      </a:pPr>
                      <a:r>
                        <a:rPr lang="da-DK" sz="900" u="none" strike="noStrike">
                          <a:effectLst/>
                        </a:rPr>
                        <a:t>Udmelding pr. 1/7-26 diverse</a:t>
                      </a:r>
                      <a:endParaRPr lang="da-DK" sz="900" b="1" i="0" u="none" strike="noStrike">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-15</a:t>
                      </a: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r>
                        <a:rPr lang="da-DK" sz="900" u="none" strike="noStrike">
                          <a:effectLst/>
                        </a:rPr>
                        <a:t>    1.000,00 kr. </a:t>
                      </a:r>
                      <a:endParaRPr lang="da-DK" sz="900" b="0" i="0" u="none" strike="noStrike">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-15.000,00 </a:t>
                      </a:r>
                      <a:endParaRPr lang="en-DK" sz="900" b="0" i="0" u="none" strike="noStrike">
                        <a:effectLst/>
                        <a:latin typeface="Arial" panose="020B0604020202020204" pitchFamily="34" charset="0"/>
                      </a:endParaRPr>
                    </a:p>
                  </a:txBody>
                  <a:tcPr marL="7191" marR="7191" marT="7191" marB="0" anchor="b"/>
                </a:tc>
                <a:extLst>
                  <a:ext uri="{0D108BD9-81ED-4DB2-BD59-A6C34878D82A}">
                    <a16:rowId xmlns:a16="http://schemas.microsoft.com/office/drawing/2014/main" val="3439345597"/>
                  </a:ext>
                </a:extLst>
              </a:tr>
              <a:tr h="152605">
                <a:tc>
                  <a:txBody>
                    <a:bodyPr/>
                    <a:lstStyle/>
                    <a:p>
                      <a:pPr algn="l" fontAlgn="b">
                        <a:buNone/>
                      </a:pPr>
                      <a:r>
                        <a:rPr lang="da-DK" sz="900" u="none" strike="noStrike">
                          <a:effectLst/>
                        </a:rPr>
                        <a:t>Afrunding</a:t>
                      </a:r>
                      <a:endParaRPr lang="da-DK" sz="900" b="1" i="0" u="none" strike="noStrike">
                        <a:effectLst/>
                        <a:latin typeface="Arial" panose="020B0604020202020204" pitchFamily="34" charset="0"/>
                      </a:endParaRPr>
                    </a:p>
                  </a:txBody>
                  <a:tcPr marL="7191" marR="7191" marT="7191" marB="0" anchor="b"/>
                </a:tc>
                <a:tc>
                  <a:txBody>
                    <a:bodyPr/>
                    <a:lstStyle/>
                    <a:p>
                      <a:pPr algn="l" fontAlgn="b">
                        <a:buNone/>
                      </a:pPr>
                      <a:endParaRPr lang="en-DK" sz="900" b="0" i="0" u="none" strike="noStrike" dirty="0">
                        <a:effectLst/>
                        <a:latin typeface="Arial" panose="020B0604020202020204" pitchFamily="34" charset="0"/>
                      </a:endParaRPr>
                    </a:p>
                  </a:txBody>
                  <a:tcPr marL="7191" marR="7191" marT="7191" marB="0" anchor="b"/>
                </a:tc>
                <a:tc>
                  <a:txBody>
                    <a:bodyPr/>
                    <a:lstStyle/>
                    <a:p>
                      <a:pPr algn="l" fontAlgn="b">
                        <a:buNone/>
                      </a:pPr>
                      <a:endParaRPr lang="en-DK" sz="900" b="0" i="0" u="none" strike="noStrike">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-4.151,00 </a:t>
                      </a:r>
                      <a:endParaRPr lang="en-DK" sz="900" b="0" i="0" u="none" strike="noStrike">
                        <a:effectLst/>
                        <a:latin typeface="Arial" panose="020B0604020202020204" pitchFamily="34" charset="0"/>
                      </a:endParaRPr>
                    </a:p>
                  </a:txBody>
                  <a:tcPr marL="7191" marR="7191" marT="7191" marB="0" anchor="b"/>
                </a:tc>
                <a:extLst>
                  <a:ext uri="{0D108BD9-81ED-4DB2-BD59-A6C34878D82A}">
                    <a16:rowId xmlns:a16="http://schemas.microsoft.com/office/drawing/2014/main" val="2730060640"/>
                  </a:ext>
                </a:extLst>
              </a:tr>
              <a:tr h="152605">
                <a:tc>
                  <a:txBody>
                    <a:bodyPr/>
                    <a:lstStyle/>
                    <a:p>
                      <a:pPr algn="l" fontAlgn="b">
                        <a:buNone/>
                      </a:pPr>
                      <a:r>
                        <a:rPr lang="da-DK" sz="900" u="none" strike="noStrike">
                          <a:effectLst/>
                        </a:rPr>
                        <a:t>Samlet kontingent</a:t>
                      </a:r>
                      <a:endParaRPr lang="da-DK" sz="900" b="1" i="0" u="none" strike="noStrike">
                        <a:effectLst/>
                        <a:latin typeface="Arial" panose="020B0604020202020204" pitchFamily="34" charset="0"/>
                      </a:endParaRPr>
                    </a:p>
                  </a:txBody>
                  <a:tcPr marL="7191" marR="7191" marT="7191" marB="0" anchor="b"/>
                </a:tc>
                <a:tc>
                  <a:txBody>
                    <a:bodyPr/>
                    <a:lstStyle/>
                    <a:p>
                      <a:pPr algn="l" fontAlgn="b">
                        <a:buNone/>
                      </a:pP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r>
                        <a:rPr lang="en-DK" sz="900" u="none" strike="noStrike">
                          <a:effectLst/>
                        </a:rPr>
                        <a:t>      2.770.000 </a:t>
                      </a:r>
                      <a:endParaRPr lang="en-DK" sz="900" b="1" i="0" u="none" strike="noStrike">
                        <a:effectLst/>
                        <a:latin typeface="Arial" panose="020B0604020202020204" pitchFamily="34" charset="0"/>
                      </a:endParaRPr>
                    </a:p>
                  </a:txBody>
                  <a:tcPr marL="7191" marR="7191" marT="7191" marB="0" anchor="b"/>
                </a:tc>
                <a:extLst>
                  <a:ext uri="{0D108BD9-81ED-4DB2-BD59-A6C34878D82A}">
                    <a16:rowId xmlns:a16="http://schemas.microsoft.com/office/drawing/2014/main" val="3686259719"/>
                  </a:ext>
                </a:extLst>
              </a:tr>
              <a:tr h="144019">
                <a:tc>
                  <a:txBody>
                    <a:bodyPr/>
                    <a:lstStyle/>
                    <a:p>
                      <a:pPr algn="l" fontAlgn="b">
                        <a:buNone/>
                      </a:pPr>
                      <a:endParaRPr lang="en-DK" sz="900" b="1" i="0" u="none" strike="noStrike">
                        <a:effectLst/>
                        <a:latin typeface="Arial" panose="020B0604020202020204" pitchFamily="34" charset="0"/>
                      </a:endParaRPr>
                    </a:p>
                  </a:txBody>
                  <a:tcPr marL="7191" marR="7191" marT="7191" marB="0" anchor="b"/>
                </a:tc>
                <a:tc>
                  <a:txBody>
                    <a:bodyPr/>
                    <a:lstStyle/>
                    <a:p>
                      <a:pPr algn="l" fontAlgn="b">
                        <a:buNone/>
                      </a:pP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endParaRPr lang="en-DK" sz="900" b="0" i="0" u="none" strike="noStrike">
                        <a:effectLst/>
                        <a:latin typeface="Arial" panose="020B0604020202020204" pitchFamily="34" charset="0"/>
                      </a:endParaRPr>
                    </a:p>
                  </a:txBody>
                  <a:tcPr marL="7191" marR="7191" marT="7191" marB="0" anchor="b"/>
                </a:tc>
                <a:extLst>
                  <a:ext uri="{0D108BD9-81ED-4DB2-BD59-A6C34878D82A}">
                    <a16:rowId xmlns:a16="http://schemas.microsoft.com/office/drawing/2014/main" val="3954418183"/>
                  </a:ext>
                </a:extLst>
              </a:tr>
              <a:tr h="152222">
                <a:tc>
                  <a:txBody>
                    <a:bodyPr/>
                    <a:lstStyle/>
                    <a:p>
                      <a:pPr algn="l" fontAlgn="b">
                        <a:buNone/>
                      </a:pPr>
                      <a:r>
                        <a:rPr lang="en-DK" sz="900" u="none" strike="noStrike">
                          <a:effectLst/>
                        </a:rPr>
                        <a:t>*</a:t>
                      </a:r>
                      <a:endParaRPr lang="en-DK" sz="900" b="1" i="0" u="none" strike="noStrike">
                        <a:effectLst/>
                        <a:latin typeface="Arial" panose="020B0604020202020204" pitchFamily="34" charset="0"/>
                      </a:endParaRPr>
                    </a:p>
                  </a:txBody>
                  <a:tcPr marL="7191" marR="7191" marT="7191" marB="0" anchor="b"/>
                </a:tc>
                <a:tc>
                  <a:txBody>
                    <a:bodyPr/>
                    <a:lstStyle/>
                    <a:p>
                      <a:pPr algn="l" fontAlgn="b">
                        <a:buNone/>
                      </a:pP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endParaRPr lang="en-DK" sz="900" b="0" i="0" u="none" strike="noStrike">
                        <a:effectLst/>
                        <a:latin typeface="Arial" panose="020B0604020202020204" pitchFamily="34" charset="0"/>
                      </a:endParaRPr>
                    </a:p>
                  </a:txBody>
                  <a:tcPr marL="7191" marR="7191" marT="7191" marB="0" anchor="b"/>
                </a:tc>
                <a:extLst>
                  <a:ext uri="{0D108BD9-81ED-4DB2-BD59-A6C34878D82A}">
                    <a16:rowId xmlns:a16="http://schemas.microsoft.com/office/drawing/2014/main" val="3483481562"/>
                  </a:ext>
                </a:extLst>
              </a:tr>
              <a:tr h="152222">
                <a:tc>
                  <a:txBody>
                    <a:bodyPr/>
                    <a:lstStyle/>
                    <a:p>
                      <a:pPr algn="l" fontAlgn="b">
                        <a:buNone/>
                      </a:pPr>
                      <a:r>
                        <a:rPr lang="da-DK" sz="900" u="none" strike="noStrike">
                          <a:effectLst/>
                        </a:rPr>
                        <a:t>SoldaterLiv</a:t>
                      </a:r>
                      <a:endParaRPr lang="da-DK" sz="900" b="1" i="0" u="none" strike="noStrike">
                        <a:effectLst/>
                        <a:latin typeface="Arial" panose="020B0604020202020204" pitchFamily="34" charset="0"/>
                      </a:endParaRPr>
                    </a:p>
                  </a:txBody>
                  <a:tcPr marL="7191" marR="7191" marT="7191" marB="0" anchor="b"/>
                </a:tc>
                <a:tc>
                  <a:txBody>
                    <a:bodyPr/>
                    <a:lstStyle/>
                    <a:p>
                      <a:pPr algn="r" fontAlgn="b">
                        <a:buNone/>
                      </a:pPr>
                      <a:r>
                        <a:rPr lang="en-DK" sz="900" u="none" strike="noStrike" dirty="0">
                          <a:effectLst/>
                        </a:rPr>
                        <a:t>2</a:t>
                      </a:r>
                      <a:endParaRPr lang="en-DK" sz="900" b="0" i="0" u="none" strike="noStrike" dirty="0">
                        <a:effectLst/>
                        <a:latin typeface="Arial" panose="020B0604020202020204" pitchFamily="34" charset="0"/>
                      </a:endParaRPr>
                    </a:p>
                  </a:txBody>
                  <a:tcPr marL="7191" marR="7191" marT="7191" marB="0" anchor="b"/>
                </a:tc>
                <a:tc>
                  <a:txBody>
                    <a:bodyPr/>
                    <a:lstStyle/>
                    <a:p>
                      <a:pPr algn="l" fontAlgn="b">
                        <a:buNone/>
                      </a:pP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endParaRPr lang="en-DK" sz="900" b="0" i="0" u="none" strike="noStrike">
                        <a:effectLst/>
                        <a:latin typeface="Arial" panose="020B0604020202020204" pitchFamily="34" charset="0"/>
                      </a:endParaRPr>
                    </a:p>
                  </a:txBody>
                  <a:tcPr marL="7191" marR="7191" marT="7191" marB="0" anchor="b"/>
                </a:tc>
                <a:extLst>
                  <a:ext uri="{0D108BD9-81ED-4DB2-BD59-A6C34878D82A}">
                    <a16:rowId xmlns:a16="http://schemas.microsoft.com/office/drawing/2014/main" val="2129625519"/>
                  </a:ext>
                </a:extLst>
              </a:tr>
              <a:tr h="152222">
                <a:tc>
                  <a:txBody>
                    <a:bodyPr/>
                    <a:lstStyle/>
                    <a:p>
                      <a:pPr algn="l" fontAlgn="b">
                        <a:buNone/>
                      </a:pPr>
                      <a:r>
                        <a:rPr lang="da-DK" sz="900" u="none" strike="noStrike">
                          <a:effectLst/>
                        </a:rPr>
                        <a:t>Kørekort 1 - forår</a:t>
                      </a:r>
                      <a:endParaRPr lang="da-DK" sz="900" b="1" i="0" u="none" strike="noStrike">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6</a:t>
                      </a: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endParaRPr lang="en-DK" sz="900" b="0" i="0" u="none" strike="noStrike">
                        <a:effectLst/>
                        <a:latin typeface="Arial" panose="020B0604020202020204" pitchFamily="34" charset="0"/>
                      </a:endParaRPr>
                    </a:p>
                  </a:txBody>
                  <a:tcPr marL="7191" marR="7191" marT="7191" marB="0" anchor="b"/>
                </a:tc>
                <a:extLst>
                  <a:ext uri="{0D108BD9-81ED-4DB2-BD59-A6C34878D82A}">
                    <a16:rowId xmlns:a16="http://schemas.microsoft.com/office/drawing/2014/main" val="3491952747"/>
                  </a:ext>
                </a:extLst>
              </a:tr>
              <a:tr h="152222">
                <a:tc>
                  <a:txBody>
                    <a:bodyPr/>
                    <a:lstStyle/>
                    <a:p>
                      <a:pPr algn="l" fontAlgn="b">
                        <a:buNone/>
                      </a:pPr>
                      <a:r>
                        <a:rPr lang="da-DK" sz="900" u="none" strike="noStrike">
                          <a:effectLst/>
                        </a:rPr>
                        <a:t>Kørekort 2 - forår</a:t>
                      </a:r>
                      <a:endParaRPr lang="da-DK" sz="900" b="1" i="0" u="none" strike="noStrike">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6</a:t>
                      </a: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endParaRPr lang="en-DK" sz="900" b="0" i="0" u="none" strike="noStrike" dirty="0">
                        <a:effectLst/>
                        <a:latin typeface="Arial" panose="020B0604020202020204" pitchFamily="34" charset="0"/>
                      </a:endParaRPr>
                    </a:p>
                  </a:txBody>
                  <a:tcPr marL="7191" marR="7191" marT="7191" marB="0" anchor="b"/>
                </a:tc>
                <a:tc>
                  <a:txBody>
                    <a:bodyPr/>
                    <a:lstStyle/>
                    <a:p>
                      <a:pPr algn="l" fontAlgn="b">
                        <a:buNone/>
                      </a:pPr>
                      <a:endParaRPr lang="en-DK" sz="900" b="0" i="0" u="none" strike="noStrike">
                        <a:effectLst/>
                        <a:latin typeface="Arial" panose="020B0604020202020204" pitchFamily="34" charset="0"/>
                      </a:endParaRPr>
                    </a:p>
                  </a:txBody>
                  <a:tcPr marL="7191" marR="7191" marT="7191" marB="0" anchor="b"/>
                </a:tc>
                <a:extLst>
                  <a:ext uri="{0D108BD9-81ED-4DB2-BD59-A6C34878D82A}">
                    <a16:rowId xmlns:a16="http://schemas.microsoft.com/office/drawing/2014/main" val="1767321970"/>
                  </a:ext>
                </a:extLst>
              </a:tr>
              <a:tr h="152222">
                <a:tc>
                  <a:txBody>
                    <a:bodyPr/>
                    <a:lstStyle/>
                    <a:p>
                      <a:pPr algn="l" fontAlgn="b">
                        <a:buNone/>
                      </a:pPr>
                      <a:r>
                        <a:rPr lang="da-DK" sz="900" u="none" strike="noStrike">
                          <a:effectLst/>
                        </a:rPr>
                        <a:t>Kørekort 3 - forår</a:t>
                      </a:r>
                      <a:endParaRPr lang="da-DK" sz="900" b="1" i="0" u="none" strike="noStrike">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5</a:t>
                      </a: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endParaRPr lang="en-DK" sz="900" b="0" i="0" u="none" strike="noStrike">
                        <a:effectLst/>
                        <a:latin typeface="Arial" panose="020B0604020202020204" pitchFamily="34" charset="0"/>
                      </a:endParaRPr>
                    </a:p>
                  </a:txBody>
                  <a:tcPr marL="7191" marR="7191" marT="7191" marB="0" anchor="b"/>
                </a:tc>
                <a:extLst>
                  <a:ext uri="{0D108BD9-81ED-4DB2-BD59-A6C34878D82A}">
                    <a16:rowId xmlns:a16="http://schemas.microsoft.com/office/drawing/2014/main" val="1604206984"/>
                  </a:ext>
                </a:extLst>
              </a:tr>
              <a:tr h="152222">
                <a:tc>
                  <a:txBody>
                    <a:bodyPr/>
                    <a:lstStyle/>
                    <a:p>
                      <a:pPr algn="l" fontAlgn="b">
                        <a:buNone/>
                      </a:pPr>
                      <a:r>
                        <a:rPr lang="da-DK" sz="900" u="none" strike="noStrike">
                          <a:effectLst/>
                        </a:rPr>
                        <a:t>Kørekort 4 - forår</a:t>
                      </a:r>
                      <a:endParaRPr lang="da-DK" sz="900" b="1" i="0" u="none" strike="noStrike">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5</a:t>
                      </a: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endParaRPr lang="en-DK" sz="900" b="0" i="0" u="none" strike="noStrike" dirty="0">
                        <a:effectLst/>
                        <a:latin typeface="Arial" panose="020B0604020202020204" pitchFamily="34" charset="0"/>
                      </a:endParaRPr>
                    </a:p>
                  </a:txBody>
                  <a:tcPr marL="7191" marR="7191" marT="7191" marB="0" anchor="b"/>
                </a:tc>
                <a:tc>
                  <a:txBody>
                    <a:bodyPr/>
                    <a:lstStyle/>
                    <a:p>
                      <a:pPr algn="l" fontAlgn="b">
                        <a:buNone/>
                      </a:pPr>
                      <a:endParaRPr lang="en-DK" sz="900" b="0" i="0" u="none" strike="noStrike">
                        <a:effectLst/>
                        <a:latin typeface="Arial" panose="020B0604020202020204" pitchFamily="34" charset="0"/>
                      </a:endParaRPr>
                    </a:p>
                  </a:txBody>
                  <a:tcPr marL="7191" marR="7191" marT="7191" marB="0" anchor="b"/>
                </a:tc>
                <a:extLst>
                  <a:ext uri="{0D108BD9-81ED-4DB2-BD59-A6C34878D82A}">
                    <a16:rowId xmlns:a16="http://schemas.microsoft.com/office/drawing/2014/main" val="2824019287"/>
                  </a:ext>
                </a:extLst>
              </a:tr>
              <a:tr h="152222">
                <a:tc>
                  <a:txBody>
                    <a:bodyPr/>
                    <a:lstStyle/>
                    <a:p>
                      <a:pPr algn="l" fontAlgn="b">
                        <a:buNone/>
                      </a:pPr>
                      <a:r>
                        <a:rPr lang="da-DK" sz="900" u="none" strike="noStrike">
                          <a:effectLst/>
                        </a:rPr>
                        <a:t>Kørekort 5 - forår</a:t>
                      </a:r>
                      <a:endParaRPr lang="da-DK" sz="900" b="1" i="0" u="none" strike="noStrike">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6</a:t>
                      </a: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endParaRPr lang="en-DK" sz="900" b="0" i="0" u="none" strike="noStrike">
                        <a:effectLst/>
                        <a:latin typeface="Arial" panose="020B0604020202020204" pitchFamily="34" charset="0"/>
                      </a:endParaRPr>
                    </a:p>
                  </a:txBody>
                  <a:tcPr marL="7191" marR="7191" marT="7191" marB="0" anchor="b"/>
                </a:tc>
                <a:extLst>
                  <a:ext uri="{0D108BD9-81ED-4DB2-BD59-A6C34878D82A}">
                    <a16:rowId xmlns:a16="http://schemas.microsoft.com/office/drawing/2014/main" val="2906020477"/>
                  </a:ext>
                </a:extLst>
              </a:tr>
              <a:tr h="152222">
                <a:tc>
                  <a:txBody>
                    <a:bodyPr/>
                    <a:lstStyle/>
                    <a:p>
                      <a:pPr algn="l" fontAlgn="b">
                        <a:buNone/>
                      </a:pPr>
                      <a:r>
                        <a:rPr lang="da-DK" sz="900" u="none" strike="noStrike">
                          <a:effectLst/>
                        </a:rPr>
                        <a:t>Kørekort 6 - efterår</a:t>
                      </a:r>
                      <a:endParaRPr lang="da-DK" sz="900" b="1" i="0" u="none" strike="noStrike">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8</a:t>
                      </a: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endParaRPr lang="en-DK" sz="900" b="0" i="0" u="none" strike="noStrike" dirty="0">
                        <a:effectLst/>
                        <a:latin typeface="Arial" panose="020B0604020202020204" pitchFamily="34" charset="0"/>
                      </a:endParaRPr>
                    </a:p>
                  </a:txBody>
                  <a:tcPr marL="7191" marR="7191" marT="7191" marB="0" anchor="b"/>
                </a:tc>
                <a:tc>
                  <a:txBody>
                    <a:bodyPr/>
                    <a:lstStyle/>
                    <a:p>
                      <a:pPr algn="l" fontAlgn="b">
                        <a:buNone/>
                      </a:pPr>
                      <a:endParaRPr lang="en-DK" sz="900" b="0" i="0" u="none" strike="noStrike">
                        <a:effectLst/>
                        <a:latin typeface="Arial" panose="020B0604020202020204" pitchFamily="34" charset="0"/>
                      </a:endParaRPr>
                    </a:p>
                  </a:txBody>
                  <a:tcPr marL="7191" marR="7191" marT="7191" marB="0" anchor="b"/>
                </a:tc>
                <a:extLst>
                  <a:ext uri="{0D108BD9-81ED-4DB2-BD59-A6C34878D82A}">
                    <a16:rowId xmlns:a16="http://schemas.microsoft.com/office/drawing/2014/main" val="1432841591"/>
                  </a:ext>
                </a:extLst>
              </a:tr>
              <a:tr h="152222">
                <a:tc>
                  <a:txBody>
                    <a:bodyPr/>
                    <a:lstStyle/>
                    <a:p>
                      <a:pPr algn="l" fontAlgn="b">
                        <a:buNone/>
                      </a:pPr>
                      <a:r>
                        <a:rPr lang="da-DK" sz="900" u="none" strike="noStrike">
                          <a:effectLst/>
                        </a:rPr>
                        <a:t>Kørekort 7 - efterår</a:t>
                      </a:r>
                      <a:endParaRPr lang="da-DK" sz="900" b="1" i="0" u="none" strike="noStrike">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8</a:t>
                      </a: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endParaRPr lang="en-DK" sz="900" b="0" i="0" u="none" strike="noStrike" dirty="0">
                        <a:effectLst/>
                        <a:latin typeface="Arial" panose="020B0604020202020204" pitchFamily="34" charset="0"/>
                      </a:endParaRPr>
                    </a:p>
                  </a:txBody>
                  <a:tcPr marL="7191" marR="7191" marT="7191" marB="0" anchor="b"/>
                </a:tc>
                <a:tc>
                  <a:txBody>
                    <a:bodyPr/>
                    <a:lstStyle/>
                    <a:p>
                      <a:pPr algn="l" fontAlgn="b">
                        <a:buNone/>
                      </a:pPr>
                      <a:endParaRPr lang="en-DK" sz="900" b="0" i="0" u="none" strike="noStrike">
                        <a:effectLst/>
                        <a:latin typeface="Arial" panose="020B0604020202020204" pitchFamily="34" charset="0"/>
                      </a:endParaRPr>
                    </a:p>
                  </a:txBody>
                  <a:tcPr marL="7191" marR="7191" marT="7191" marB="0" anchor="b"/>
                </a:tc>
                <a:extLst>
                  <a:ext uri="{0D108BD9-81ED-4DB2-BD59-A6C34878D82A}">
                    <a16:rowId xmlns:a16="http://schemas.microsoft.com/office/drawing/2014/main" val="504627435"/>
                  </a:ext>
                </a:extLst>
              </a:tr>
              <a:tr h="152222">
                <a:tc>
                  <a:txBody>
                    <a:bodyPr/>
                    <a:lstStyle/>
                    <a:p>
                      <a:pPr algn="l" fontAlgn="b">
                        <a:buNone/>
                      </a:pPr>
                      <a:r>
                        <a:rPr lang="da-DK" sz="900" u="none" strike="noStrike">
                          <a:effectLst/>
                        </a:rPr>
                        <a:t>Kørekort 8 - efterår</a:t>
                      </a:r>
                      <a:endParaRPr lang="da-DK" sz="900" b="1" i="0" u="none" strike="noStrike">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8</a:t>
                      </a: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endParaRPr lang="en-DK" sz="900" b="0" i="0" u="none" strike="noStrike" dirty="0">
                        <a:effectLst/>
                        <a:latin typeface="Arial" panose="020B0604020202020204" pitchFamily="34" charset="0"/>
                      </a:endParaRPr>
                    </a:p>
                  </a:txBody>
                  <a:tcPr marL="7191" marR="7191" marT="7191" marB="0" anchor="b"/>
                </a:tc>
                <a:tc>
                  <a:txBody>
                    <a:bodyPr/>
                    <a:lstStyle/>
                    <a:p>
                      <a:pPr algn="l" fontAlgn="b">
                        <a:buNone/>
                      </a:pPr>
                      <a:endParaRPr lang="en-DK" sz="900" b="0" i="0" u="none" strike="noStrike">
                        <a:effectLst/>
                        <a:latin typeface="Arial" panose="020B0604020202020204" pitchFamily="34" charset="0"/>
                      </a:endParaRPr>
                    </a:p>
                  </a:txBody>
                  <a:tcPr marL="7191" marR="7191" marT="7191" marB="0" anchor="b"/>
                </a:tc>
                <a:extLst>
                  <a:ext uri="{0D108BD9-81ED-4DB2-BD59-A6C34878D82A}">
                    <a16:rowId xmlns:a16="http://schemas.microsoft.com/office/drawing/2014/main" val="2480680362"/>
                  </a:ext>
                </a:extLst>
              </a:tr>
              <a:tr h="152222">
                <a:tc>
                  <a:txBody>
                    <a:bodyPr/>
                    <a:lstStyle/>
                    <a:p>
                      <a:pPr algn="l" fontAlgn="b">
                        <a:buNone/>
                      </a:pPr>
                      <a:endParaRPr lang="en-DK" sz="900" b="1" i="0" u="none" strike="noStrike">
                        <a:effectLst/>
                        <a:latin typeface="Arial" panose="020B0604020202020204" pitchFamily="34" charset="0"/>
                      </a:endParaRPr>
                    </a:p>
                  </a:txBody>
                  <a:tcPr marL="7191" marR="7191" marT="7191" marB="0" anchor="b"/>
                </a:tc>
                <a:tc>
                  <a:txBody>
                    <a:bodyPr/>
                    <a:lstStyle/>
                    <a:p>
                      <a:pPr algn="l" fontAlgn="b">
                        <a:buNone/>
                      </a:pP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endParaRPr lang="en-DK" sz="900" b="0" i="0" u="none" strike="noStrike" dirty="0">
                        <a:effectLst/>
                        <a:latin typeface="Arial" panose="020B0604020202020204" pitchFamily="34" charset="0"/>
                      </a:endParaRPr>
                    </a:p>
                  </a:txBody>
                  <a:tcPr marL="7191" marR="7191" marT="7191" marB="0" anchor="b"/>
                </a:tc>
                <a:tc>
                  <a:txBody>
                    <a:bodyPr/>
                    <a:lstStyle/>
                    <a:p>
                      <a:pPr algn="l" fontAlgn="b">
                        <a:buNone/>
                      </a:pPr>
                      <a:endParaRPr lang="en-DK" sz="900" b="0" i="0" u="none" strike="noStrike">
                        <a:effectLst/>
                        <a:latin typeface="Arial" panose="020B0604020202020204" pitchFamily="34" charset="0"/>
                      </a:endParaRPr>
                    </a:p>
                  </a:txBody>
                  <a:tcPr marL="7191" marR="7191" marT="7191" marB="0" anchor="b"/>
                </a:tc>
                <a:extLst>
                  <a:ext uri="{0D108BD9-81ED-4DB2-BD59-A6C34878D82A}">
                    <a16:rowId xmlns:a16="http://schemas.microsoft.com/office/drawing/2014/main" val="234040631"/>
                  </a:ext>
                </a:extLst>
              </a:tr>
              <a:tr h="152222">
                <a:tc>
                  <a:txBody>
                    <a:bodyPr/>
                    <a:lstStyle/>
                    <a:p>
                      <a:pPr algn="l" fontAlgn="b">
                        <a:buNone/>
                      </a:pPr>
                      <a:r>
                        <a:rPr lang="da-DK" sz="900" u="none" strike="noStrike">
                          <a:effectLst/>
                        </a:rPr>
                        <a:t>Overflyttere</a:t>
                      </a:r>
                      <a:endParaRPr lang="da-DK" sz="900" b="1" i="0" u="none" strike="noStrike">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14</a:t>
                      </a: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endParaRPr lang="en-DK" sz="900" b="0" i="0" u="none" strike="noStrike" dirty="0">
                        <a:effectLst/>
                        <a:latin typeface="Arial" panose="020B0604020202020204" pitchFamily="34" charset="0"/>
                      </a:endParaRPr>
                    </a:p>
                  </a:txBody>
                  <a:tcPr marL="7191" marR="7191" marT="7191" marB="0" anchor="b"/>
                </a:tc>
                <a:tc>
                  <a:txBody>
                    <a:bodyPr/>
                    <a:lstStyle/>
                    <a:p>
                      <a:pPr algn="l" fontAlgn="b">
                        <a:buNone/>
                      </a:pPr>
                      <a:endParaRPr lang="en-DK" sz="900" b="0" i="0" u="none" strike="noStrike">
                        <a:effectLst/>
                        <a:latin typeface="Arial" panose="020B0604020202020204" pitchFamily="34" charset="0"/>
                      </a:endParaRPr>
                    </a:p>
                  </a:txBody>
                  <a:tcPr marL="7191" marR="7191" marT="7191" marB="0" anchor="b"/>
                </a:tc>
                <a:extLst>
                  <a:ext uri="{0D108BD9-81ED-4DB2-BD59-A6C34878D82A}">
                    <a16:rowId xmlns:a16="http://schemas.microsoft.com/office/drawing/2014/main" val="3115131204"/>
                  </a:ext>
                </a:extLst>
              </a:tr>
              <a:tr h="152222">
                <a:tc>
                  <a:txBody>
                    <a:bodyPr/>
                    <a:lstStyle/>
                    <a:p>
                      <a:pPr algn="l" fontAlgn="b">
                        <a:buNone/>
                      </a:pPr>
                      <a:endParaRPr lang="en-DK" sz="900" b="1" i="0" u="none" strike="noStrike">
                        <a:effectLst/>
                        <a:latin typeface="Arial" panose="020B0604020202020204" pitchFamily="34" charset="0"/>
                      </a:endParaRPr>
                    </a:p>
                  </a:txBody>
                  <a:tcPr marL="7191" marR="7191" marT="7191" marB="0" anchor="b"/>
                </a:tc>
                <a:tc>
                  <a:txBody>
                    <a:bodyPr/>
                    <a:lstStyle/>
                    <a:p>
                      <a:pPr algn="l" fontAlgn="b">
                        <a:buNone/>
                      </a:pP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endParaRPr lang="en-DK" sz="900" b="0" i="0" u="none" strike="noStrike" dirty="0">
                        <a:effectLst/>
                        <a:latin typeface="Arial" panose="020B0604020202020204" pitchFamily="34" charset="0"/>
                      </a:endParaRPr>
                    </a:p>
                  </a:txBody>
                  <a:tcPr marL="7191" marR="7191" marT="7191" marB="0" anchor="b"/>
                </a:tc>
                <a:extLst>
                  <a:ext uri="{0D108BD9-81ED-4DB2-BD59-A6C34878D82A}">
                    <a16:rowId xmlns:a16="http://schemas.microsoft.com/office/drawing/2014/main" val="786350059"/>
                  </a:ext>
                </a:extLst>
              </a:tr>
              <a:tr h="144019">
                <a:tc>
                  <a:txBody>
                    <a:bodyPr/>
                    <a:lstStyle/>
                    <a:p>
                      <a:pPr algn="l" fontAlgn="b">
                        <a:buNone/>
                      </a:pPr>
                      <a:r>
                        <a:rPr lang="da-DK" sz="900" u="none" strike="noStrike">
                          <a:effectLst/>
                        </a:rPr>
                        <a:t>Total</a:t>
                      </a:r>
                      <a:endParaRPr lang="da-DK" sz="900" b="1" i="0" u="none" strike="noStrike">
                        <a:effectLst/>
                        <a:latin typeface="Arial" panose="020B0604020202020204" pitchFamily="34" charset="0"/>
                      </a:endParaRPr>
                    </a:p>
                  </a:txBody>
                  <a:tcPr marL="7191" marR="7191" marT="7191" marB="0" anchor="b"/>
                </a:tc>
                <a:tc>
                  <a:txBody>
                    <a:bodyPr/>
                    <a:lstStyle/>
                    <a:p>
                      <a:pPr algn="r" fontAlgn="b">
                        <a:buNone/>
                      </a:pPr>
                      <a:r>
                        <a:rPr lang="en-DK" sz="900" u="none" strike="noStrike">
                          <a:effectLst/>
                        </a:rPr>
                        <a:t>68</a:t>
                      </a: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endParaRPr lang="en-DK" sz="900" b="0" i="0" u="none" strike="noStrike">
                        <a:effectLst/>
                        <a:latin typeface="Arial" panose="020B0604020202020204" pitchFamily="34" charset="0"/>
                      </a:endParaRPr>
                    </a:p>
                  </a:txBody>
                  <a:tcPr marL="7191" marR="7191" marT="7191" marB="0" anchor="b"/>
                </a:tc>
                <a:tc>
                  <a:txBody>
                    <a:bodyPr/>
                    <a:lstStyle/>
                    <a:p>
                      <a:pPr algn="l" fontAlgn="b">
                        <a:buNone/>
                      </a:pPr>
                      <a:endParaRPr lang="en-DK" sz="900" b="0" i="0" u="none" strike="noStrike" dirty="0">
                        <a:effectLst/>
                        <a:latin typeface="Arial" panose="020B0604020202020204" pitchFamily="34" charset="0"/>
                      </a:endParaRPr>
                    </a:p>
                  </a:txBody>
                  <a:tcPr marL="7191" marR="7191" marT="7191" marB="0" anchor="b"/>
                </a:tc>
                <a:extLst>
                  <a:ext uri="{0D108BD9-81ED-4DB2-BD59-A6C34878D82A}">
                    <a16:rowId xmlns:a16="http://schemas.microsoft.com/office/drawing/2014/main" val="1210860866"/>
                  </a:ext>
                </a:extLst>
              </a:tr>
            </a:tbl>
          </a:graphicData>
        </a:graphic>
      </p:graphicFrame>
    </p:spTree>
    <p:extLst>
      <p:ext uri="{BB962C8B-B14F-4D97-AF65-F5344CB8AC3E}">
        <p14:creationId xmlns:p14="http://schemas.microsoft.com/office/powerpoint/2010/main" val="178548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764705"/>
            <a:ext cx="5182344" cy="936104"/>
          </a:xfrm>
        </p:spPr>
        <p:txBody>
          <a:bodyPr/>
          <a:lstStyle/>
          <a:p>
            <a:pPr algn="l"/>
            <a:r>
              <a:rPr lang="da-DK" b="1" dirty="0"/>
              <a:t>VELKOMMEN</a:t>
            </a:r>
          </a:p>
        </p:txBody>
      </p:sp>
      <p:sp>
        <p:nvSpPr>
          <p:cNvPr id="3" name="Undertitel 2"/>
          <p:cNvSpPr>
            <a:spLocks noGrp="1"/>
          </p:cNvSpPr>
          <p:nvPr>
            <p:ph type="subTitle" idx="1"/>
          </p:nvPr>
        </p:nvSpPr>
        <p:spPr>
          <a:xfrm>
            <a:off x="755576" y="1772816"/>
            <a:ext cx="5184576" cy="2880320"/>
          </a:xfrm>
        </p:spPr>
        <p:txBody>
          <a:bodyPr/>
          <a:lstStyle/>
          <a:p>
            <a:pPr algn="l"/>
            <a:r>
              <a:rPr lang="da-DK" b="1" dirty="0">
                <a:latin typeface="Verdana" panose="020B0604030504040204" pitchFamily="34" charset="0"/>
                <a:ea typeface="Verdana" panose="020B0604030504040204" pitchFamily="34" charset="0"/>
              </a:rPr>
              <a:t> </a:t>
            </a:r>
          </a:p>
          <a:p>
            <a:pPr algn="l"/>
            <a:r>
              <a:rPr lang="da-DK" b="1" dirty="0">
                <a:latin typeface="Verdana" panose="020B0604030504040204" pitchFamily="34" charset="0"/>
                <a:ea typeface="Verdana" panose="020B0604030504040204" pitchFamily="34" charset="0"/>
              </a:rPr>
              <a:t>Generalforsamling i </a:t>
            </a:r>
          </a:p>
          <a:p>
            <a:pPr algn="l"/>
            <a:r>
              <a:rPr lang="da-DK" b="1" dirty="0">
                <a:latin typeface="Verdana" panose="020B0604030504040204" pitchFamily="34" charset="0"/>
                <a:ea typeface="Verdana" panose="020B0604030504040204" pitchFamily="34" charset="0"/>
              </a:rPr>
              <a:t>Vestfyns Golfklub</a:t>
            </a:r>
          </a:p>
          <a:p>
            <a:pPr algn="l"/>
            <a:r>
              <a:rPr lang="da-DK" b="1" dirty="0">
                <a:latin typeface="Verdana" panose="020B0604030504040204" pitchFamily="34" charset="0"/>
                <a:ea typeface="Verdana" panose="020B0604030504040204" pitchFamily="34" charset="0"/>
              </a:rPr>
              <a:t>24. marts 2026</a:t>
            </a:r>
          </a:p>
        </p:txBody>
      </p:sp>
      <p:sp>
        <p:nvSpPr>
          <p:cNvPr id="4" name="Rektangel 3"/>
          <p:cNvSpPr/>
          <p:nvPr/>
        </p:nvSpPr>
        <p:spPr>
          <a:xfrm>
            <a:off x="0" y="0"/>
            <a:ext cx="9144000" cy="404664"/>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0" y="6021288"/>
            <a:ext cx="9144000" cy="836712"/>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Æseløre 8"/>
          <p:cNvSpPr/>
          <p:nvPr/>
        </p:nvSpPr>
        <p:spPr>
          <a:xfrm>
            <a:off x="6156176" y="4221088"/>
            <a:ext cx="2592288" cy="1440160"/>
          </a:xfrm>
          <a:prstGeom prst="foldedCorner">
            <a:avLst/>
          </a:prstGeom>
          <a:solidFill>
            <a:srgbClr val="0F4524"/>
          </a:solidFill>
          <a:ln>
            <a:solidFill>
              <a:srgbClr val="0F4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boks 9"/>
          <p:cNvSpPr txBox="1"/>
          <p:nvPr/>
        </p:nvSpPr>
        <p:spPr>
          <a:xfrm>
            <a:off x="6372200" y="4437112"/>
            <a:ext cx="2160240" cy="646331"/>
          </a:xfrm>
          <a:prstGeom prst="rect">
            <a:avLst/>
          </a:prstGeom>
          <a:noFill/>
        </p:spPr>
        <p:txBody>
          <a:bodyPr wrap="square" rtlCol="0">
            <a:spAutoFit/>
          </a:bodyPr>
          <a:lstStyle/>
          <a:p>
            <a:r>
              <a:rPr lang="da-DK" b="1" dirty="0">
                <a:solidFill>
                  <a:schemeClr val="bg1"/>
                </a:solidFill>
              </a:rPr>
              <a:t>”Vestfyns Golfklub – altid et besøg værd”</a:t>
            </a:r>
          </a:p>
        </p:txBody>
      </p:sp>
      <p:sp>
        <p:nvSpPr>
          <p:cNvPr id="15" name="Tekstboks 14"/>
          <p:cNvSpPr txBox="1"/>
          <p:nvPr/>
        </p:nvSpPr>
        <p:spPr>
          <a:xfrm>
            <a:off x="2123728" y="6021288"/>
            <a:ext cx="4536504" cy="369332"/>
          </a:xfrm>
          <a:prstGeom prst="rect">
            <a:avLst/>
          </a:prstGeom>
          <a:noFill/>
        </p:spPr>
        <p:txBody>
          <a:bodyPr wrap="square" rtlCol="0">
            <a:spAutoFit/>
          </a:bodyPr>
          <a:lstStyle/>
          <a:p>
            <a:r>
              <a:rPr lang="da-DK" i="1" dirty="0">
                <a:solidFill>
                  <a:schemeClr val="bg1"/>
                </a:solidFill>
              </a:rPr>
              <a:t>- En af Fyns smukkeste baner!</a:t>
            </a:r>
          </a:p>
        </p:txBody>
      </p:sp>
      <p:pic>
        <p:nvPicPr>
          <p:cNvPr id="7" name="Billede 6" descr="Et billede, der indeholder spil, golf, sport, sidder&#10;&#10;Automatisk genereret beskrivelse">
            <a:extLst>
              <a:ext uri="{FF2B5EF4-FFF2-40B4-BE49-F238E27FC236}">
                <a16:creationId xmlns:a16="http://schemas.microsoft.com/office/drawing/2014/main" id="{7F9B085B-DDC3-4BA6-8665-5F69B06F8D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578" y="5384618"/>
            <a:ext cx="1573295" cy="1473382"/>
          </a:xfrm>
          <a:prstGeom prst="rect">
            <a:avLst/>
          </a:prstGeom>
        </p:spPr>
      </p:pic>
      <p:pic>
        <p:nvPicPr>
          <p:cNvPr id="11" name="Billede 10" descr="Et billede, der indeholder bord, lille, sidder, græs&#10;&#10;Automatisk genereret beskrivelse">
            <a:extLst>
              <a:ext uri="{FF2B5EF4-FFF2-40B4-BE49-F238E27FC236}">
                <a16:creationId xmlns:a16="http://schemas.microsoft.com/office/drawing/2014/main" id="{2B7CF07B-9874-473F-AFF0-AFFF6621DB4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31" b="2230"/>
          <a:stretch/>
        </p:blipFill>
        <p:spPr>
          <a:xfrm>
            <a:off x="6156176" y="903546"/>
            <a:ext cx="2592289" cy="33175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58998"/>
            <a:ext cx="7772400" cy="636794"/>
          </a:xfrm>
        </p:spPr>
        <p:txBody>
          <a:bodyPr>
            <a:normAutofit fontScale="90000"/>
          </a:bodyPr>
          <a:lstStyle/>
          <a:p>
            <a:r>
              <a:rPr lang="da-DK" sz="4200" b="1" dirty="0"/>
              <a:t>Budget 2026 </a:t>
            </a:r>
            <a:r>
              <a:rPr lang="da-DK" sz="1800" b="1" dirty="0"/>
              <a:t>fortsat</a:t>
            </a:r>
            <a:endParaRPr lang="da-DK" b="1" dirty="0"/>
          </a:p>
        </p:txBody>
      </p:sp>
      <p:sp>
        <p:nvSpPr>
          <p:cNvPr id="4" name="Rektangel 3"/>
          <p:cNvSpPr/>
          <p:nvPr/>
        </p:nvSpPr>
        <p:spPr>
          <a:xfrm>
            <a:off x="0" y="0"/>
            <a:ext cx="9144000" cy="404664"/>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0" y="6021288"/>
            <a:ext cx="9144000" cy="836712"/>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kstboks 7"/>
          <p:cNvSpPr txBox="1"/>
          <p:nvPr/>
        </p:nvSpPr>
        <p:spPr>
          <a:xfrm>
            <a:off x="2123728" y="6021288"/>
            <a:ext cx="4536504" cy="369332"/>
          </a:xfrm>
          <a:prstGeom prst="rect">
            <a:avLst/>
          </a:prstGeom>
          <a:noFill/>
        </p:spPr>
        <p:txBody>
          <a:bodyPr wrap="square" rtlCol="0">
            <a:spAutoFit/>
          </a:bodyPr>
          <a:lstStyle/>
          <a:p>
            <a:r>
              <a:rPr lang="da-DK" i="1" dirty="0">
                <a:solidFill>
                  <a:schemeClr val="bg1"/>
                </a:solidFill>
              </a:rPr>
              <a:t>- En af Fyns smukkeste baner!</a:t>
            </a:r>
          </a:p>
        </p:txBody>
      </p:sp>
      <p:pic>
        <p:nvPicPr>
          <p:cNvPr id="12" name="Billede 11" descr="Et billede, der indeholder spil, golf, sport, sidder&#10;&#10;Automatisk genereret beskrivelse">
            <a:extLst>
              <a:ext uri="{FF2B5EF4-FFF2-40B4-BE49-F238E27FC236}">
                <a16:creationId xmlns:a16="http://schemas.microsoft.com/office/drawing/2014/main" id="{B9D5BFF8-B80E-454D-BDF9-8DBBE5375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864" y="5587588"/>
            <a:ext cx="1080000" cy="1011414"/>
          </a:xfrm>
          <a:prstGeom prst="rect">
            <a:avLst/>
          </a:prstGeom>
        </p:spPr>
      </p:pic>
      <p:graphicFrame>
        <p:nvGraphicFramePr>
          <p:cNvPr id="6" name="Tabel 5">
            <a:extLst>
              <a:ext uri="{FF2B5EF4-FFF2-40B4-BE49-F238E27FC236}">
                <a16:creationId xmlns:a16="http://schemas.microsoft.com/office/drawing/2014/main" id="{200D7366-E100-3C52-F498-6BBE98574173}"/>
              </a:ext>
            </a:extLst>
          </p:cNvPr>
          <p:cNvGraphicFramePr>
            <a:graphicFrameLocks noGrp="1"/>
          </p:cNvGraphicFramePr>
          <p:nvPr>
            <p:extLst>
              <p:ext uri="{D42A27DB-BD31-4B8C-83A1-F6EECF244321}">
                <p14:modId xmlns:p14="http://schemas.microsoft.com/office/powerpoint/2010/main" val="79453193"/>
              </p:ext>
            </p:extLst>
          </p:nvPr>
        </p:nvGraphicFramePr>
        <p:xfrm>
          <a:off x="1601864" y="838364"/>
          <a:ext cx="6426521" cy="5191690"/>
        </p:xfrm>
        <a:graphic>
          <a:graphicData uri="http://schemas.openxmlformats.org/drawingml/2006/table">
            <a:tbl>
              <a:tblPr>
                <a:tableStyleId>{5C22544A-7EE6-4342-B048-85BDC9FD1C3A}</a:tableStyleId>
              </a:tblPr>
              <a:tblGrid>
                <a:gridCol w="2967149">
                  <a:extLst>
                    <a:ext uri="{9D8B030D-6E8A-4147-A177-3AD203B41FA5}">
                      <a16:colId xmlns:a16="http://schemas.microsoft.com/office/drawing/2014/main" val="3599919640"/>
                    </a:ext>
                  </a:extLst>
                </a:gridCol>
                <a:gridCol w="1140857">
                  <a:extLst>
                    <a:ext uri="{9D8B030D-6E8A-4147-A177-3AD203B41FA5}">
                      <a16:colId xmlns:a16="http://schemas.microsoft.com/office/drawing/2014/main" val="218446595"/>
                    </a:ext>
                  </a:extLst>
                </a:gridCol>
                <a:gridCol w="1177658">
                  <a:extLst>
                    <a:ext uri="{9D8B030D-6E8A-4147-A177-3AD203B41FA5}">
                      <a16:colId xmlns:a16="http://schemas.microsoft.com/office/drawing/2014/main" val="4135099467"/>
                    </a:ext>
                  </a:extLst>
                </a:gridCol>
                <a:gridCol w="1140857">
                  <a:extLst>
                    <a:ext uri="{9D8B030D-6E8A-4147-A177-3AD203B41FA5}">
                      <a16:colId xmlns:a16="http://schemas.microsoft.com/office/drawing/2014/main" val="1871181290"/>
                    </a:ext>
                  </a:extLst>
                </a:gridCol>
              </a:tblGrid>
              <a:tr h="300641">
                <a:tc>
                  <a:txBody>
                    <a:bodyPr/>
                    <a:lstStyle/>
                    <a:p>
                      <a:pPr algn="l" fontAlgn="b">
                        <a:buNone/>
                      </a:pPr>
                      <a:r>
                        <a:rPr lang="da-DK" sz="1200" b="1" u="none" strike="noStrike">
                          <a:effectLst/>
                        </a:rPr>
                        <a:t>Udgifter</a:t>
                      </a:r>
                      <a:endParaRPr lang="da-DK" sz="1200" b="1" i="0" u="none" strike="noStrike">
                        <a:effectLst/>
                        <a:latin typeface="Arial" panose="020B0604020202020204" pitchFamily="34" charset="0"/>
                      </a:endParaRPr>
                    </a:p>
                  </a:txBody>
                  <a:tcPr marL="7830" marR="7830" marT="7830" marB="0" anchor="b"/>
                </a:tc>
                <a:tc>
                  <a:txBody>
                    <a:bodyPr/>
                    <a:lstStyle/>
                    <a:p>
                      <a:pPr algn="ctr" fontAlgn="b">
                        <a:buNone/>
                      </a:pPr>
                      <a:r>
                        <a:rPr lang="da-DK" sz="1200" b="1" u="none" strike="noStrike">
                          <a:effectLst/>
                        </a:rPr>
                        <a:t> Budget 2025 </a:t>
                      </a:r>
                      <a:endParaRPr lang="da-DK" sz="1200" b="1" i="0" u="none" strike="noStrike">
                        <a:effectLst/>
                        <a:latin typeface="Arial" panose="020B0604020202020204" pitchFamily="34" charset="0"/>
                      </a:endParaRPr>
                    </a:p>
                  </a:txBody>
                  <a:tcPr marL="7830" marR="7830" marT="7830" marB="0" anchor="b"/>
                </a:tc>
                <a:tc>
                  <a:txBody>
                    <a:bodyPr/>
                    <a:lstStyle/>
                    <a:p>
                      <a:pPr algn="ctr" fontAlgn="b">
                        <a:buNone/>
                      </a:pPr>
                      <a:r>
                        <a:rPr lang="da-DK" sz="1200" b="1" u="none" strike="noStrike" dirty="0">
                          <a:effectLst/>
                        </a:rPr>
                        <a:t> Realiseret 2025</a:t>
                      </a:r>
                      <a:endParaRPr lang="da-DK" sz="1200" b="1" i="0" u="none" strike="noStrike" dirty="0">
                        <a:effectLst/>
                        <a:latin typeface="Arial" panose="020B0604020202020204" pitchFamily="34" charset="0"/>
                      </a:endParaRPr>
                    </a:p>
                  </a:txBody>
                  <a:tcPr marL="7830" marR="7830" marT="7830" marB="0" anchor="b"/>
                </a:tc>
                <a:tc>
                  <a:txBody>
                    <a:bodyPr/>
                    <a:lstStyle/>
                    <a:p>
                      <a:pPr algn="ctr" fontAlgn="b">
                        <a:buNone/>
                      </a:pPr>
                      <a:r>
                        <a:rPr lang="da-DK" sz="1200" b="1" u="none" strike="noStrike" dirty="0">
                          <a:effectLst/>
                        </a:rPr>
                        <a:t> Budget 2026 </a:t>
                      </a:r>
                      <a:endParaRPr lang="da-DK" sz="1200" b="1" i="0" u="none" strike="noStrike" dirty="0">
                        <a:effectLst/>
                        <a:latin typeface="Arial" panose="020B0604020202020204" pitchFamily="34" charset="0"/>
                      </a:endParaRPr>
                    </a:p>
                  </a:txBody>
                  <a:tcPr marL="7830" marR="7830" marT="7830" marB="0" anchor="b"/>
                </a:tc>
                <a:extLst>
                  <a:ext uri="{0D108BD9-81ED-4DB2-BD59-A6C34878D82A}">
                    <a16:rowId xmlns:a16="http://schemas.microsoft.com/office/drawing/2014/main" val="1760749041"/>
                  </a:ext>
                </a:extLst>
              </a:tr>
              <a:tr h="150321">
                <a:tc>
                  <a:txBody>
                    <a:bodyPr/>
                    <a:lstStyle/>
                    <a:p>
                      <a:pPr algn="l" fontAlgn="b">
                        <a:buNone/>
                      </a:pPr>
                      <a:r>
                        <a:rPr lang="da-DK" sz="800" u="none" strike="noStrike">
                          <a:effectLst/>
                        </a:rPr>
                        <a:t>Lønninger</a:t>
                      </a:r>
                      <a:endParaRPr lang="da-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(2.825.000)</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(2.868.454)</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(2.900.000)</a:t>
                      </a:r>
                      <a:endParaRPr lang="en-DK" sz="800" b="0" i="0" u="none" strike="noStrike">
                        <a:effectLst/>
                        <a:latin typeface="Arial" panose="020B0604020202020204" pitchFamily="34" charset="0"/>
                      </a:endParaRPr>
                    </a:p>
                  </a:txBody>
                  <a:tcPr marL="7830" marR="7830" marT="7830" marB="0" anchor="b"/>
                </a:tc>
                <a:extLst>
                  <a:ext uri="{0D108BD9-81ED-4DB2-BD59-A6C34878D82A}">
                    <a16:rowId xmlns:a16="http://schemas.microsoft.com/office/drawing/2014/main" val="1455121293"/>
                  </a:ext>
                </a:extLst>
              </a:tr>
              <a:tr h="300641">
                <a:tc>
                  <a:txBody>
                    <a:bodyPr/>
                    <a:lstStyle/>
                    <a:p>
                      <a:pPr algn="l" fontAlgn="b">
                        <a:buNone/>
                      </a:pPr>
                      <a:r>
                        <a:rPr lang="da-DK" sz="800" u="none" strike="noStrike">
                          <a:effectLst/>
                        </a:rPr>
                        <a:t>Kontingent DGU</a:t>
                      </a:r>
                      <a:endParaRPr lang="da-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(123.752)</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(130.000)</a:t>
                      </a:r>
                      <a:endParaRPr lang="en-DK" sz="800" b="0" i="0" u="none" strike="noStrike">
                        <a:effectLst/>
                        <a:latin typeface="Arial" panose="020B0604020202020204" pitchFamily="34" charset="0"/>
                      </a:endParaRPr>
                    </a:p>
                  </a:txBody>
                  <a:tcPr marL="7830" marR="7830" marT="7830" marB="0" anchor="b"/>
                </a:tc>
                <a:extLst>
                  <a:ext uri="{0D108BD9-81ED-4DB2-BD59-A6C34878D82A}">
                    <a16:rowId xmlns:a16="http://schemas.microsoft.com/office/drawing/2014/main" val="193462661"/>
                  </a:ext>
                </a:extLst>
              </a:tr>
              <a:tr h="150321">
                <a:tc>
                  <a:txBody>
                    <a:bodyPr/>
                    <a:lstStyle/>
                    <a:p>
                      <a:pPr algn="l" fontAlgn="b">
                        <a:buNone/>
                      </a:pPr>
                      <a:r>
                        <a:rPr lang="da-DK" sz="800" u="none" strike="noStrike">
                          <a:effectLst/>
                        </a:rPr>
                        <a:t>Greenfee, leje af buggy</a:t>
                      </a:r>
                      <a:endParaRPr lang="da-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(76.500)</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(78.000)</a:t>
                      </a:r>
                      <a:endParaRPr lang="en-DK" sz="800" b="0" i="0" u="none" strike="noStrike">
                        <a:effectLst/>
                        <a:latin typeface="Arial" panose="020B0604020202020204" pitchFamily="34" charset="0"/>
                      </a:endParaRPr>
                    </a:p>
                  </a:txBody>
                  <a:tcPr marL="7830" marR="7830" marT="7830" marB="0" anchor="b"/>
                </a:tc>
                <a:extLst>
                  <a:ext uri="{0D108BD9-81ED-4DB2-BD59-A6C34878D82A}">
                    <a16:rowId xmlns:a16="http://schemas.microsoft.com/office/drawing/2014/main" val="492019987"/>
                  </a:ext>
                </a:extLst>
              </a:tr>
              <a:tr h="150321">
                <a:tc>
                  <a:txBody>
                    <a:bodyPr/>
                    <a:lstStyle/>
                    <a:p>
                      <a:pPr algn="l" fontAlgn="b">
                        <a:buNone/>
                      </a:pPr>
                      <a:r>
                        <a:rPr lang="da-DK" sz="800" u="none" strike="noStrike">
                          <a:effectLst/>
                        </a:rPr>
                        <a:t>Øl, vand, vin, kaffe m.v.</a:t>
                      </a:r>
                      <a:endParaRPr lang="da-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(343.281)</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(350.000)</a:t>
                      </a:r>
                      <a:endParaRPr lang="en-DK" sz="800" b="0" i="0" u="none" strike="noStrike">
                        <a:effectLst/>
                        <a:latin typeface="Arial" panose="020B0604020202020204" pitchFamily="34" charset="0"/>
                      </a:endParaRPr>
                    </a:p>
                  </a:txBody>
                  <a:tcPr marL="7830" marR="7830" marT="7830" marB="0" anchor="b"/>
                </a:tc>
                <a:extLst>
                  <a:ext uri="{0D108BD9-81ED-4DB2-BD59-A6C34878D82A}">
                    <a16:rowId xmlns:a16="http://schemas.microsoft.com/office/drawing/2014/main" val="1304916895"/>
                  </a:ext>
                </a:extLst>
              </a:tr>
              <a:tr h="150321">
                <a:tc>
                  <a:txBody>
                    <a:bodyPr/>
                    <a:lstStyle/>
                    <a:p>
                      <a:pPr algn="l" fontAlgn="b">
                        <a:buNone/>
                      </a:pPr>
                      <a:r>
                        <a:rPr lang="da-DK" sz="800" u="none" strike="noStrike">
                          <a:effectLst/>
                        </a:rPr>
                        <a:t>Mad</a:t>
                      </a:r>
                      <a:endParaRPr lang="da-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(308.261)</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(350.000)</a:t>
                      </a:r>
                      <a:endParaRPr lang="en-DK" sz="800" b="0" i="0" u="none" strike="noStrike">
                        <a:effectLst/>
                        <a:latin typeface="Arial" panose="020B0604020202020204" pitchFamily="34" charset="0"/>
                      </a:endParaRPr>
                    </a:p>
                  </a:txBody>
                  <a:tcPr marL="7830" marR="7830" marT="7830" marB="0" anchor="b"/>
                </a:tc>
                <a:extLst>
                  <a:ext uri="{0D108BD9-81ED-4DB2-BD59-A6C34878D82A}">
                    <a16:rowId xmlns:a16="http://schemas.microsoft.com/office/drawing/2014/main" val="573821707"/>
                  </a:ext>
                </a:extLst>
              </a:tr>
              <a:tr h="150321">
                <a:tc>
                  <a:txBody>
                    <a:bodyPr/>
                    <a:lstStyle/>
                    <a:p>
                      <a:pPr algn="l" fontAlgn="b">
                        <a:buNone/>
                      </a:pPr>
                      <a:r>
                        <a:rPr lang="da-DK" sz="800" u="none" strike="noStrike">
                          <a:effectLst/>
                        </a:rPr>
                        <a:t>Gebyr kortbetaling</a:t>
                      </a:r>
                      <a:endParaRPr lang="da-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(43.968)</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(50.000)</a:t>
                      </a:r>
                      <a:endParaRPr lang="en-DK" sz="800" b="0" i="0" u="none" strike="noStrike">
                        <a:effectLst/>
                        <a:latin typeface="Arial" panose="020B0604020202020204" pitchFamily="34" charset="0"/>
                      </a:endParaRPr>
                    </a:p>
                  </a:txBody>
                  <a:tcPr marL="7830" marR="7830" marT="7830" marB="0" anchor="b"/>
                </a:tc>
                <a:extLst>
                  <a:ext uri="{0D108BD9-81ED-4DB2-BD59-A6C34878D82A}">
                    <a16:rowId xmlns:a16="http://schemas.microsoft.com/office/drawing/2014/main" val="3827615979"/>
                  </a:ext>
                </a:extLst>
              </a:tr>
              <a:tr h="150321">
                <a:tc>
                  <a:txBody>
                    <a:bodyPr/>
                    <a:lstStyle/>
                    <a:p>
                      <a:pPr algn="l" fontAlgn="b">
                        <a:buNone/>
                      </a:pPr>
                      <a:r>
                        <a:rPr lang="da-DK" sz="800" u="none" strike="noStrike">
                          <a:effectLst/>
                        </a:rPr>
                        <a:t>Sponsor &amp; Erhvervsklub</a:t>
                      </a:r>
                      <a:endParaRPr lang="da-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(85.172)</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(155.000)</a:t>
                      </a:r>
                      <a:endParaRPr lang="en-DK" sz="800" b="0" i="0" u="none" strike="noStrike">
                        <a:effectLst/>
                        <a:latin typeface="Arial" panose="020B0604020202020204" pitchFamily="34" charset="0"/>
                      </a:endParaRPr>
                    </a:p>
                  </a:txBody>
                  <a:tcPr marL="7830" marR="7830" marT="7830" marB="0" anchor="b"/>
                </a:tc>
                <a:extLst>
                  <a:ext uri="{0D108BD9-81ED-4DB2-BD59-A6C34878D82A}">
                    <a16:rowId xmlns:a16="http://schemas.microsoft.com/office/drawing/2014/main" val="3731841274"/>
                  </a:ext>
                </a:extLst>
              </a:tr>
              <a:tr h="150321">
                <a:tc>
                  <a:txBody>
                    <a:bodyPr/>
                    <a:lstStyle/>
                    <a:p>
                      <a:pPr algn="l" fontAlgn="b">
                        <a:buNone/>
                      </a:pPr>
                      <a:r>
                        <a:rPr lang="da-DK" sz="800" u="none" strike="noStrike">
                          <a:effectLst/>
                        </a:rPr>
                        <a:t>Administrationsomk</a:t>
                      </a:r>
                      <a:endParaRPr lang="da-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(295.000)</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(305.244)</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(315.000)</a:t>
                      </a:r>
                      <a:endParaRPr lang="en-DK" sz="800" b="0" i="0" u="none" strike="noStrike">
                        <a:effectLst/>
                        <a:latin typeface="Arial" panose="020B0604020202020204" pitchFamily="34" charset="0"/>
                      </a:endParaRPr>
                    </a:p>
                  </a:txBody>
                  <a:tcPr marL="7830" marR="7830" marT="7830" marB="0" anchor="b"/>
                </a:tc>
                <a:extLst>
                  <a:ext uri="{0D108BD9-81ED-4DB2-BD59-A6C34878D82A}">
                    <a16:rowId xmlns:a16="http://schemas.microsoft.com/office/drawing/2014/main" val="1251540121"/>
                  </a:ext>
                </a:extLst>
              </a:tr>
              <a:tr h="150321">
                <a:tc>
                  <a:txBody>
                    <a:bodyPr/>
                    <a:lstStyle/>
                    <a:p>
                      <a:pPr algn="l" fontAlgn="b">
                        <a:buNone/>
                      </a:pPr>
                      <a:r>
                        <a:rPr lang="da-DK" sz="800" u="none" strike="noStrike">
                          <a:effectLst/>
                        </a:rPr>
                        <a:t>Ejendommen inkl. klubhus</a:t>
                      </a:r>
                      <a:endParaRPr lang="da-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(300.000)</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(260.409)</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(265.000)</a:t>
                      </a:r>
                      <a:endParaRPr lang="en-DK" sz="800" b="0" i="0" u="none" strike="noStrike">
                        <a:effectLst/>
                        <a:latin typeface="Arial" panose="020B0604020202020204" pitchFamily="34" charset="0"/>
                      </a:endParaRPr>
                    </a:p>
                  </a:txBody>
                  <a:tcPr marL="7830" marR="7830" marT="7830" marB="0" anchor="b"/>
                </a:tc>
                <a:extLst>
                  <a:ext uri="{0D108BD9-81ED-4DB2-BD59-A6C34878D82A}">
                    <a16:rowId xmlns:a16="http://schemas.microsoft.com/office/drawing/2014/main" val="3475322836"/>
                  </a:ext>
                </a:extLst>
              </a:tr>
              <a:tr h="150321">
                <a:tc>
                  <a:txBody>
                    <a:bodyPr/>
                    <a:lstStyle/>
                    <a:p>
                      <a:pPr algn="l" fontAlgn="b">
                        <a:buNone/>
                      </a:pPr>
                      <a:r>
                        <a:rPr lang="da-DK" sz="800" u="none" strike="noStrike">
                          <a:effectLst/>
                        </a:rPr>
                        <a:t>Reparation af klubhus inde &amp; ude</a:t>
                      </a:r>
                      <a:endParaRPr lang="da-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(45.836)</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(50.000)</a:t>
                      </a:r>
                      <a:endParaRPr lang="en-DK" sz="800" b="0" i="0" u="none" strike="noStrike">
                        <a:effectLst/>
                        <a:latin typeface="Arial" panose="020B0604020202020204" pitchFamily="34" charset="0"/>
                      </a:endParaRPr>
                    </a:p>
                  </a:txBody>
                  <a:tcPr marL="7830" marR="7830" marT="7830" marB="0" anchor="b"/>
                </a:tc>
                <a:extLst>
                  <a:ext uri="{0D108BD9-81ED-4DB2-BD59-A6C34878D82A}">
                    <a16:rowId xmlns:a16="http://schemas.microsoft.com/office/drawing/2014/main" val="3791857590"/>
                  </a:ext>
                </a:extLst>
              </a:tr>
              <a:tr h="150321">
                <a:tc>
                  <a:txBody>
                    <a:bodyPr/>
                    <a:lstStyle/>
                    <a:p>
                      <a:pPr algn="l" fontAlgn="b">
                        <a:buNone/>
                      </a:pPr>
                      <a:r>
                        <a:rPr lang="da-DK" sz="800" u="none" strike="noStrike">
                          <a:effectLst/>
                        </a:rPr>
                        <a:t>Materialer til banen og områder</a:t>
                      </a:r>
                      <a:endParaRPr lang="da-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(320.000)</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(287.082)</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(315.000)</a:t>
                      </a:r>
                      <a:endParaRPr lang="en-DK" sz="800" b="0" i="0" u="none" strike="noStrike">
                        <a:effectLst/>
                        <a:latin typeface="Arial" panose="020B0604020202020204" pitchFamily="34" charset="0"/>
                      </a:endParaRPr>
                    </a:p>
                  </a:txBody>
                  <a:tcPr marL="7830" marR="7830" marT="7830" marB="0" anchor="b"/>
                </a:tc>
                <a:extLst>
                  <a:ext uri="{0D108BD9-81ED-4DB2-BD59-A6C34878D82A}">
                    <a16:rowId xmlns:a16="http://schemas.microsoft.com/office/drawing/2014/main" val="706739834"/>
                  </a:ext>
                </a:extLst>
              </a:tr>
              <a:tr h="150321">
                <a:tc>
                  <a:txBody>
                    <a:bodyPr/>
                    <a:lstStyle/>
                    <a:p>
                      <a:pPr algn="l" fontAlgn="b">
                        <a:buNone/>
                      </a:pPr>
                      <a:r>
                        <a:rPr lang="da-DK" sz="800" u="none" strike="noStrike">
                          <a:effectLst/>
                        </a:rPr>
                        <a:t>Reparation / Vedligeholdelse</a:t>
                      </a:r>
                      <a:endParaRPr lang="da-DK" sz="800" b="0" i="0" u="none" strike="noStrike">
                        <a:effectLst/>
                        <a:latin typeface="Arial" panose="020B0604020202020204" pitchFamily="34" charset="0"/>
                      </a:endParaRPr>
                    </a:p>
                  </a:txBody>
                  <a:tcPr marL="7830" marR="7830" marT="7830" marB="0" anchor="b"/>
                </a:tc>
                <a:tc>
                  <a:txBody>
                    <a:bodyPr/>
                    <a:lstStyle/>
                    <a:p>
                      <a:pPr algn="ctr" fontAlgn="ctr">
                        <a:buNone/>
                      </a:pPr>
                      <a:r>
                        <a:rPr lang="en-DK" sz="800" u="none" strike="noStrike">
                          <a:effectLst/>
                        </a:rPr>
                        <a:t>     (500.000)</a:t>
                      </a:r>
                      <a:endParaRPr lang="en-DK" sz="800" b="0" i="0" u="none" strike="noStrike">
                        <a:effectLst/>
                        <a:latin typeface="Arial" panose="020B0604020202020204" pitchFamily="34" charset="0"/>
                      </a:endParaRPr>
                    </a:p>
                  </a:txBody>
                  <a:tcPr marL="7830" marR="7830" marT="7830" marB="0" anchor="ctr"/>
                </a:tc>
                <a:tc>
                  <a:txBody>
                    <a:bodyPr/>
                    <a:lstStyle/>
                    <a:p>
                      <a:pPr algn="ctr" fontAlgn="ctr">
                        <a:buNone/>
                      </a:pPr>
                      <a:r>
                        <a:rPr lang="en-DK" sz="800" u="none" strike="noStrike">
                          <a:effectLst/>
                        </a:rPr>
                        <a:t>      (571.054)</a:t>
                      </a:r>
                      <a:endParaRPr lang="en-DK" sz="800" b="0" i="0" u="none" strike="noStrike">
                        <a:effectLst/>
                        <a:latin typeface="Arial" panose="020B0604020202020204" pitchFamily="34" charset="0"/>
                      </a:endParaRPr>
                    </a:p>
                  </a:txBody>
                  <a:tcPr marL="7830" marR="7830" marT="7830" marB="0" anchor="ctr"/>
                </a:tc>
                <a:tc>
                  <a:txBody>
                    <a:bodyPr/>
                    <a:lstStyle/>
                    <a:p>
                      <a:pPr algn="ctr" fontAlgn="ctr">
                        <a:buNone/>
                      </a:pPr>
                      <a:r>
                        <a:rPr lang="en-DK" sz="800" u="none" strike="noStrike">
                          <a:effectLst/>
                        </a:rPr>
                        <a:t>     (675.000)</a:t>
                      </a:r>
                      <a:endParaRPr lang="en-DK" sz="800" b="0" i="0" u="none" strike="noStrike">
                        <a:effectLst/>
                        <a:latin typeface="Arial" panose="020B0604020202020204" pitchFamily="34" charset="0"/>
                      </a:endParaRPr>
                    </a:p>
                  </a:txBody>
                  <a:tcPr marL="7830" marR="7830" marT="7830" marB="0" anchor="ctr"/>
                </a:tc>
                <a:extLst>
                  <a:ext uri="{0D108BD9-81ED-4DB2-BD59-A6C34878D82A}">
                    <a16:rowId xmlns:a16="http://schemas.microsoft.com/office/drawing/2014/main" val="3152380514"/>
                  </a:ext>
                </a:extLst>
              </a:tr>
              <a:tr h="150321">
                <a:tc>
                  <a:txBody>
                    <a:bodyPr/>
                    <a:lstStyle/>
                    <a:p>
                      <a:pPr algn="l" fontAlgn="b">
                        <a:buNone/>
                      </a:pPr>
                      <a:r>
                        <a:rPr lang="da-DK" sz="800" u="none" strike="noStrike">
                          <a:effectLst/>
                        </a:rPr>
                        <a:t>Brændstof og Olie</a:t>
                      </a:r>
                      <a:endParaRPr lang="da-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(80.000)</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(149.005)</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(110.000)</a:t>
                      </a:r>
                      <a:endParaRPr lang="en-DK" sz="800" b="0" i="0" u="none" strike="noStrike">
                        <a:effectLst/>
                        <a:latin typeface="Arial" panose="020B0604020202020204" pitchFamily="34" charset="0"/>
                      </a:endParaRPr>
                    </a:p>
                  </a:txBody>
                  <a:tcPr marL="7830" marR="7830" marT="7830" marB="0" anchor="b"/>
                </a:tc>
                <a:extLst>
                  <a:ext uri="{0D108BD9-81ED-4DB2-BD59-A6C34878D82A}">
                    <a16:rowId xmlns:a16="http://schemas.microsoft.com/office/drawing/2014/main" val="2526756939"/>
                  </a:ext>
                </a:extLst>
              </a:tr>
              <a:tr h="150321">
                <a:tc>
                  <a:txBody>
                    <a:bodyPr/>
                    <a:lstStyle/>
                    <a:p>
                      <a:pPr algn="l" fontAlgn="b">
                        <a:buNone/>
                      </a:pPr>
                      <a:r>
                        <a:rPr lang="da-DK" sz="800" u="none" strike="noStrike">
                          <a:effectLst/>
                        </a:rPr>
                        <a:t>Udgifter vedr. juniorer</a:t>
                      </a:r>
                      <a:endParaRPr lang="da-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   </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   </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(1.500)</a:t>
                      </a:r>
                      <a:endParaRPr lang="en-DK" sz="800" b="0" i="0" u="none" strike="noStrike">
                        <a:effectLst/>
                        <a:latin typeface="Arial" panose="020B0604020202020204" pitchFamily="34" charset="0"/>
                      </a:endParaRPr>
                    </a:p>
                  </a:txBody>
                  <a:tcPr marL="7830" marR="7830" marT="7830" marB="0" anchor="b"/>
                </a:tc>
                <a:extLst>
                  <a:ext uri="{0D108BD9-81ED-4DB2-BD59-A6C34878D82A}">
                    <a16:rowId xmlns:a16="http://schemas.microsoft.com/office/drawing/2014/main" val="568540279"/>
                  </a:ext>
                </a:extLst>
              </a:tr>
              <a:tr h="150321">
                <a:tc>
                  <a:txBody>
                    <a:bodyPr/>
                    <a:lstStyle/>
                    <a:p>
                      <a:pPr algn="l" fontAlgn="b">
                        <a:buNone/>
                      </a:pPr>
                      <a:r>
                        <a:rPr lang="da-DK" sz="800" u="none" strike="noStrike">
                          <a:effectLst/>
                        </a:rPr>
                        <a:t>Udgifter vedr. eliten</a:t>
                      </a:r>
                      <a:endParaRPr lang="da-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(3.000)</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(5.212)</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(10.000)</a:t>
                      </a:r>
                      <a:endParaRPr lang="en-DK" sz="800" b="0" i="0" u="none" strike="noStrike">
                        <a:effectLst/>
                        <a:latin typeface="Arial" panose="020B0604020202020204" pitchFamily="34" charset="0"/>
                      </a:endParaRPr>
                    </a:p>
                  </a:txBody>
                  <a:tcPr marL="7830" marR="7830" marT="7830" marB="0" anchor="b"/>
                </a:tc>
                <a:extLst>
                  <a:ext uri="{0D108BD9-81ED-4DB2-BD59-A6C34878D82A}">
                    <a16:rowId xmlns:a16="http://schemas.microsoft.com/office/drawing/2014/main" val="2765638892"/>
                  </a:ext>
                </a:extLst>
              </a:tr>
              <a:tr h="150321">
                <a:tc>
                  <a:txBody>
                    <a:bodyPr/>
                    <a:lstStyle/>
                    <a:p>
                      <a:pPr algn="l" fontAlgn="b">
                        <a:buNone/>
                      </a:pPr>
                      <a:r>
                        <a:rPr lang="da-DK" sz="800" u="none" strike="noStrike">
                          <a:effectLst/>
                        </a:rPr>
                        <a:t>Medlemsaktivitering markedsføring</a:t>
                      </a:r>
                      <a:endParaRPr lang="da-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(40.000)</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(50.525)</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(50.000)</a:t>
                      </a:r>
                      <a:endParaRPr lang="en-DK" sz="800" b="0" i="0" u="none" strike="noStrike">
                        <a:effectLst/>
                        <a:latin typeface="Arial" panose="020B0604020202020204" pitchFamily="34" charset="0"/>
                      </a:endParaRPr>
                    </a:p>
                  </a:txBody>
                  <a:tcPr marL="7830" marR="7830" marT="7830" marB="0" anchor="b"/>
                </a:tc>
                <a:extLst>
                  <a:ext uri="{0D108BD9-81ED-4DB2-BD59-A6C34878D82A}">
                    <a16:rowId xmlns:a16="http://schemas.microsoft.com/office/drawing/2014/main" val="2458707755"/>
                  </a:ext>
                </a:extLst>
              </a:tr>
              <a:tr h="150321">
                <a:tc>
                  <a:txBody>
                    <a:bodyPr/>
                    <a:lstStyle/>
                    <a:p>
                      <a:pPr algn="l" fontAlgn="b">
                        <a:buNone/>
                      </a:pPr>
                      <a:r>
                        <a:rPr lang="da-DK" sz="800" u="none" strike="noStrike">
                          <a:effectLst/>
                        </a:rPr>
                        <a:t>Jubilæums aktiviteter</a:t>
                      </a:r>
                      <a:endParaRPr lang="da-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   </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   </a:t>
                      </a:r>
                      <a:endParaRPr lang="en-DK" sz="800" b="0" i="0" u="none" strike="noStrike">
                        <a:effectLst/>
                        <a:latin typeface="Arial" panose="020B0604020202020204" pitchFamily="34" charset="0"/>
                      </a:endParaRPr>
                    </a:p>
                  </a:txBody>
                  <a:tcPr marL="7830" marR="7830" marT="7830" marB="0" anchor="b"/>
                </a:tc>
                <a:extLst>
                  <a:ext uri="{0D108BD9-81ED-4DB2-BD59-A6C34878D82A}">
                    <a16:rowId xmlns:a16="http://schemas.microsoft.com/office/drawing/2014/main" val="439849803"/>
                  </a:ext>
                </a:extLst>
              </a:tr>
              <a:tr h="150321">
                <a:tc>
                  <a:txBody>
                    <a:bodyPr/>
                    <a:lstStyle/>
                    <a:p>
                      <a:pPr algn="l" fontAlgn="b">
                        <a:buNone/>
                      </a:pPr>
                      <a:r>
                        <a:rPr lang="da-DK" sz="800" u="none" strike="noStrike">
                          <a:effectLst/>
                        </a:rPr>
                        <a:t>Udvalg</a:t>
                      </a:r>
                      <a:endParaRPr lang="da-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(50.000)</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(52.042)</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(35.000)</a:t>
                      </a:r>
                      <a:endParaRPr lang="en-DK" sz="800" b="0" i="0" u="none" strike="noStrike">
                        <a:effectLst/>
                        <a:latin typeface="Arial" panose="020B0604020202020204" pitchFamily="34" charset="0"/>
                      </a:endParaRPr>
                    </a:p>
                  </a:txBody>
                  <a:tcPr marL="7830" marR="7830" marT="7830" marB="0" anchor="b"/>
                </a:tc>
                <a:extLst>
                  <a:ext uri="{0D108BD9-81ED-4DB2-BD59-A6C34878D82A}">
                    <a16:rowId xmlns:a16="http://schemas.microsoft.com/office/drawing/2014/main" val="1904769631"/>
                  </a:ext>
                </a:extLst>
              </a:tr>
              <a:tr h="150321">
                <a:tc>
                  <a:txBody>
                    <a:bodyPr/>
                    <a:lstStyle/>
                    <a:p>
                      <a:pPr algn="l" fontAlgn="b">
                        <a:buNone/>
                      </a:pPr>
                      <a:r>
                        <a:rPr lang="da-DK" sz="800" u="none" strike="noStrike">
                          <a:effectLst/>
                        </a:rPr>
                        <a:t>Udgifter turneringer</a:t>
                      </a:r>
                      <a:endParaRPr lang="da-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40.000 </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(25.729)</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(20.000)</a:t>
                      </a:r>
                      <a:endParaRPr lang="en-DK" sz="800" b="0" i="0" u="none" strike="noStrike">
                        <a:effectLst/>
                        <a:latin typeface="Arial" panose="020B0604020202020204" pitchFamily="34" charset="0"/>
                      </a:endParaRPr>
                    </a:p>
                  </a:txBody>
                  <a:tcPr marL="7830" marR="7830" marT="7830" marB="0" anchor="b"/>
                </a:tc>
                <a:extLst>
                  <a:ext uri="{0D108BD9-81ED-4DB2-BD59-A6C34878D82A}">
                    <a16:rowId xmlns:a16="http://schemas.microsoft.com/office/drawing/2014/main" val="850210137"/>
                  </a:ext>
                </a:extLst>
              </a:tr>
              <a:tr h="150321">
                <a:tc>
                  <a:txBody>
                    <a:bodyPr/>
                    <a:lstStyle/>
                    <a:p>
                      <a:pPr algn="l" fontAlgn="b">
                        <a:buNone/>
                      </a:pPr>
                      <a:r>
                        <a:rPr lang="da-DK" sz="800" u="none" strike="noStrike">
                          <a:effectLst/>
                        </a:rPr>
                        <a:t>Udgifter Shop</a:t>
                      </a:r>
                      <a:endParaRPr lang="da-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(250.156)</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(195.000)</a:t>
                      </a:r>
                      <a:endParaRPr lang="en-DK" sz="800" b="0" i="0" u="none" strike="noStrike">
                        <a:effectLst/>
                        <a:latin typeface="Arial" panose="020B0604020202020204" pitchFamily="34" charset="0"/>
                      </a:endParaRPr>
                    </a:p>
                  </a:txBody>
                  <a:tcPr marL="7830" marR="7830" marT="7830" marB="0" anchor="b"/>
                </a:tc>
                <a:extLst>
                  <a:ext uri="{0D108BD9-81ED-4DB2-BD59-A6C34878D82A}">
                    <a16:rowId xmlns:a16="http://schemas.microsoft.com/office/drawing/2014/main" val="3229804153"/>
                  </a:ext>
                </a:extLst>
              </a:tr>
              <a:tr h="150321">
                <a:tc>
                  <a:txBody>
                    <a:bodyPr/>
                    <a:lstStyle/>
                    <a:p>
                      <a:pPr algn="l" fontAlgn="b">
                        <a:buNone/>
                      </a:pPr>
                      <a:r>
                        <a:rPr lang="da-DK" sz="800" u="none" strike="noStrike">
                          <a:effectLst/>
                        </a:rPr>
                        <a:t>Udgifter</a:t>
                      </a:r>
                      <a:endParaRPr lang="da-DK" sz="800" b="1"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(4.373.000)</a:t>
                      </a:r>
                      <a:endParaRPr lang="en-DK" sz="800" b="1"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(5.851.682)</a:t>
                      </a:r>
                      <a:endParaRPr lang="en-DK" sz="800" b="1"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(6.054.500)</a:t>
                      </a:r>
                      <a:endParaRPr lang="en-DK" sz="800" b="1" i="0" u="none" strike="noStrike">
                        <a:effectLst/>
                        <a:latin typeface="Arial" panose="020B0604020202020204" pitchFamily="34" charset="0"/>
                      </a:endParaRPr>
                    </a:p>
                  </a:txBody>
                  <a:tcPr marL="7830" marR="7830" marT="7830" marB="0" anchor="b"/>
                </a:tc>
                <a:extLst>
                  <a:ext uri="{0D108BD9-81ED-4DB2-BD59-A6C34878D82A}">
                    <a16:rowId xmlns:a16="http://schemas.microsoft.com/office/drawing/2014/main" val="806372984"/>
                  </a:ext>
                </a:extLst>
              </a:tr>
              <a:tr h="150321">
                <a:tc>
                  <a:txBody>
                    <a:bodyPr/>
                    <a:lstStyle/>
                    <a:p>
                      <a:pPr algn="l" fontAlgn="b">
                        <a:buNone/>
                      </a:pPr>
                      <a:r>
                        <a:rPr lang="en-DK" sz="800" u="none" strike="noStrike">
                          <a:effectLst/>
                        </a:rPr>
                        <a:t> </a:t>
                      </a:r>
                      <a:endParaRPr lang="en-DK" sz="800" b="1" i="0" u="none" strike="noStrike">
                        <a:effectLst/>
                        <a:latin typeface="Arial" panose="020B0604020202020204" pitchFamily="34" charset="0"/>
                      </a:endParaRPr>
                    </a:p>
                  </a:txBody>
                  <a:tcPr marL="7830" marR="7830" marT="7830" marB="0" anchor="b"/>
                </a:tc>
                <a:tc>
                  <a:txBody>
                    <a:bodyPr/>
                    <a:lstStyle/>
                    <a:p>
                      <a:pPr algn="l" fontAlgn="b">
                        <a:buNone/>
                      </a:pP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endParaRPr lang="en-DK" sz="800" b="0" i="0" u="none" strike="noStrike">
                        <a:effectLst/>
                        <a:latin typeface="Arial" panose="020B0604020202020204" pitchFamily="34" charset="0"/>
                      </a:endParaRPr>
                    </a:p>
                  </a:txBody>
                  <a:tcPr marL="7830" marR="7830" marT="7830" marB="0" anchor="b"/>
                </a:tc>
                <a:extLst>
                  <a:ext uri="{0D108BD9-81ED-4DB2-BD59-A6C34878D82A}">
                    <a16:rowId xmlns:a16="http://schemas.microsoft.com/office/drawing/2014/main" val="3164276150"/>
                  </a:ext>
                </a:extLst>
              </a:tr>
              <a:tr h="150321">
                <a:tc>
                  <a:txBody>
                    <a:bodyPr/>
                    <a:lstStyle/>
                    <a:p>
                      <a:pPr algn="l" fontAlgn="b">
                        <a:buNone/>
                      </a:pPr>
                      <a:r>
                        <a:rPr lang="da-DK" sz="800" u="none" strike="noStrike">
                          <a:effectLst/>
                        </a:rPr>
                        <a:t>Resultat før finansiering</a:t>
                      </a:r>
                      <a:endParaRPr lang="da-DK" sz="800" b="1"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367.000 </a:t>
                      </a:r>
                      <a:endParaRPr lang="en-DK" sz="800" b="1"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349.122 </a:t>
                      </a:r>
                      <a:endParaRPr lang="en-DK" sz="800" b="1"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255.500 </a:t>
                      </a:r>
                      <a:endParaRPr lang="en-DK" sz="800" b="1" i="0" u="none" strike="noStrike">
                        <a:effectLst/>
                        <a:latin typeface="Arial" panose="020B0604020202020204" pitchFamily="34" charset="0"/>
                      </a:endParaRPr>
                    </a:p>
                  </a:txBody>
                  <a:tcPr marL="7830" marR="7830" marT="7830" marB="0" anchor="b"/>
                </a:tc>
                <a:extLst>
                  <a:ext uri="{0D108BD9-81ED-4DB2-BD59-A6C34878D82A}">
                    <a16:rowId xmlns:a16="http://schemas.microsoft.com/office/drawing/2014/main" val="757148068"/>
                  </a:ext>
                </a:extLst>
              </a:tr>
              <a:tr h="150321">
                <a:tc>
                  <a:txBody>
                    <a:bodyPr/>
                    <a:lstStyle/>
                    <a:p>
                      <a:pPr algn="l" fontAlgn="b">
                        <a:buNone/>
                      </a:pPr>
                      <a:r>
                        <a:rPr lang="en-DK" sz="800" u="none" strike="noStrike">
                          <a:effectLst/>
                        </a:rPr>
                        <a:t> </a:t>
                      </a:r>
                      <a:endParaRPr lang="en-DK" sz="800" b="1"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a:t>
                      </a:r>
                      <a:endParaRPr lang="en-DK" sz="800" b="0" i="0" u="none" strike="noStrike">
                        <a:effectLst/>
                        <a:latin typeface="Arial" panose="020B0604020202020204" pitchFamily="34" charset="0"/>
                      </a:endParaRPr>
                    </a:p>
                  </a:txBody>
                  <a:tcPr marL="7830" marR="7830" marT="7830" marB="0" anchor="b"/>
                </a:tc>
                <a:extLst>
                  <a:ext uri="{0D108BD9-81ED-4DB2-BD59-A6C34878D82A}">
                    <a16:rowId xmlns:a16="http://schemas.microsoft.com/office/drawing/2014/main" val="981219062"/>
                  </a:ext>
                </a:extLst>
              </a:tr>
              <a:tr h="150321">
                <a:tc>
                  <a:txBody>
                    <a:bodyPr/>
                    <a:lstStyle/>
                    <a:p>
                      <a:pPr algn="l" fontAlgn="b">
                        <a:buNone/>
                      </a:pPr>
                      <a:r>
                        <a:rPr lang="da-DK" sz="800" u="none" strike="noStrike">
                          <a:effectLst/>
                        </a:rPr>
                        <a:t>Finansielle omkostninger</a:t>
                      </a:r>
                      <a:endParaRPr lang="da-DK" sz="800" b="1" i="0" u="none" strike="noStrike">
                        <a:effectLst/>
                        <a:latin typeface="Arial" panose="020B0604020202020204" pitchFamily="34" charset="0"/>
                      </a:endParaRPr>
                    </a:p>
                  </a:txBody>
                  <a:tcPr marL="7830" marR="7830" marT="7830" marB="0" anchor="b"/>
                </a:tc>
                <a:tc>
                  <a:txBody>
                    <a:bodyPr/>
                    <a:lstStyle/>
                    <a:p>
                      <a:pPr algn="r" fontAlgn="b">
                        <a:buNone/>
                      </a:pPr>
                      <a:r>
                        <a:rPr lang="en-DK" sz="800" u="none" strike="noStrike">
                          <a:effectLst/>
                        </a:rPr>
                        <a:t>       (60.000)</a:t>
                      </a:r>
                      <a:endParaRPr lang="en-DK" sz="800" b="1" i="0" u="none" strike="noStrike">
                        <a:effectLst/>
                        <a:latin typeface="Arial" panose="020B0604020202020204" pitchFamily="34" charset="0"/>
                      </a:endParaRPr>
                    </a:p>
                  </a:txBody>
                  <a:tcPr marL="7830" marR="7830" marT="7830" marB="0" anchor="b"/>
                </a:tc>
                <a:tc>
                  <a:txBody>
                    <a:bodyPr/>
                    <a:lstStyle/>
                    <a:p>
                      <a:pPr algn="r" fontAlgn="b">
                        <a:buNone/>
                      </a:pPr>
                      <a:r>
                        <a:rPr lang="en-DK" sz="800" u="none" strike="noStrike">
                          <a:effectLst/>
                        </a:rPr>
                        <a:t>        (46.404)</a:t>
                      </a:r>
                      <a:endParaRPr lang="en-DK" sz="800" b="1" i="0" u="none" strike="noStrike">
                        <a:effectLst/>
                        <a:latin typeface="Arial" panose="020B0604020202020204" pitchFamily="34" charset="0"/>
                      </a:endParaRPr>
                    </a:p>
                  </a:txBody>
                  <a:tcPr marL="7830" marR="7830" marT="7830" marB="0" anchor="b"/>
                </a:tc>
                <a:tc>
                  <a:txBody>
                    <a:bodyPr/>
                    <a:lstStyle/>
                    <a:p>
                      <a:pPr algn="r" fontAlgn="b">
                        <a:buNone/>
                      </a:pPr>
                      <a:r>
                        <a:rPr lang="en-DK" sz="800" u="none" strike="noStrike">
                          <a:effectLst/>
                        </a:rPr>
                        <a:t>       (60.000)</a:t>
                      </a:r>
                      <a:endParaRPr lang="en-DK" sz="800" b="1" i="0" u="none" strike="noStrike">
                        <a:effectLst/>
                        <a:latin typeface="Arial" panose="020B0604020202020204" pitchFamily="34" charset="0"/>
                      </a:endParaRPr>
                    </a:p>
                  </a:txBody>
                  <a:tcPr marL="7830" marR="7830" marT="7830" marB="0" anchor="b"/>
                </a:tc>
                <a:extLst>
                  <a:ext uri="{0D108BD9-81ED-4DB2-BD59-A6C34878D82A}">
                    <a16:rowId xmlns:a16="http://schemas.microsoft.com/office/drawing/2014/main" val="4018505140"/>
                  </a:ext>
                </a:extLst>
              </a:tr>
              <a:tr h="150321">
                <a:tc>
                  <a:txBody>
                    <a:bodyPr/>
                    <a:lstStyle/>
                    <a:p>
                      <a:pPr algn="l" fontAlgn="b">
                        <a:buNone/>
                      </a:pPr>
                      <a:r>
                        <a:rPr lang="en-DK" sz="800" u="none" strike="noStrike">
                          <a:effectLst/>
                        </a:rPr>
                        <a:t> </a:t>
                      </a:r>
                      <a:endParaRPr lang="en-DK" sz="800" b="1"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a:t>
                      </a:r>
                      <a:endParaRPr lang="en-DK" sz="800" b="0"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a:t>
                      </a:r>
                      <a:endParaRPr lang="en-DK" sz="800" b="0" i="0" u="none" strike="noStrike">
                        <a:effectLst/>
                        <a:latin typeface="Arial" panose="020B0604020202020204" pitchFamily="34" charset="0"/>
                      </a:endParaRPr>
                    </a:p>
                  </a:txBody>
                  <a:tcPr marL="7830" marR="7830" marT="7830" marB="0" anchor="b"/>
                </a:tc>
                <a:extLst>
                  <a:ext uri="{0D108BD9-81ED-4DB2-BD59-A6C34878D82A}">
                    <a16:rowId xmlns:a16="http://schemas.microsoft.com/office/drawing/2014/main" val="2419537212"/>
                  </a:ext>
                </a:extLst>
              </a:tr>
              <a:tr h="150321">
                <a:tc>
                  <a:txBody>
                    <a:bodyPr/>
                    <a:lstStyle/>
                    <a:p>
                      <a:pPr algn="l" fontAlgn="b">
                        <a:buNone/>
                      </a:pPr>
                      <a:r>
                        <a:rPr lang="da-DK" sz="800" u="none" strike="noStrike">
                          <a:effectLst/>
                        </a:rPr>
                        <a:t>Resultat før afskrivninger</a:t>
                      </a:r>
                      <a:endParaRPr lang="da-DK" sz="800" b="1"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307.000 </a:t>
                      </a:r>
                      <a:endParaRPr lang="en-DK" sz="800" b="1"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302.718 </a:t>
                      </a:r>
                      <a:endParaRPr lang="en-DK" sz="800" b="1"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195.500 </a:t>
                      </a:r>
                      <a:endParaRPr lang="en-DK" sz="800" b="1" i="0" u="none" strike="noStrike">
                        <a:effectLst/>
                        <a:latin typeface="Arial" panose="020B0604020202020204" pitchFamily="34" charset="0"/>
                      </a:endParaRPr>
                    </a:p>
                  </a:txBody>
                  <a:tcPr marL="7830" marR="7830" marT="7830" marB="0" anchor="b"/>
                </a:tc>
                <a:extLst>
                  <a:ext uri="{0D108BD9-81ED-4DB2-BD59-A6C34878D82A}">
                    <a16:rowId xmlns:a16="http://schemas.microsoft.com/office/drawing/2014/main" val="1212335862"/>
                  </a:ext>
                </a:extLst>
              </a:tr>
              <a:tr h="150321">
                <a:tc>
                  <a:txBody>
                    <a:bodyPr/>
                    <a:lstStyle/>
                    <a:p>
                      <a:pPr algn="l" fontAlgn="b">
                        <a:buNone/>
                      </a:pPr>
                      <a:r>
                        <a:rPr lang="en-DK" sz="800" u="none" strike="noStrike">
                          <a:effectLst/>
                        </a:rPr>
                        <a:t> </a:t>
                      </a:r>
                      <a:endParaRPr lang="en-DK" sz="800" b="0" i="0" u="none" strike="noStrike">
                        <a:effectLst/>
                        <a:latin typeface="Arial" panose="020B0604020202020204" pitchFamily="34" charset="0"/>
                      </a:endParaRPr>
                    </a:p>
                  </a:txBody>
                  <a:tcPr marL="7830" marR="7830" marT="7830" marB="0" anchor="b"/>
                </a:tc>
                <a:tc>
                  <a:txBody>
                    <a:bodyPr/>
                    <a:lstStyle/>
                    <a:p>
                      <a:pPr algn="r" fontAlgn="b">
                        <a:buNone/>
                      </a:pPr>
                      <a:r>
                        <a:rPr lang="en-DK" sz="800" u="none" strike="noStrike">
                          <a:effectLst/>
                        </a:rPr>
                        <a:t> </a:t>
                      </a:r>
                      <a:endParaRPr lang="en-DK" sz="800" b="0" i="0" u="none" strike="noStrike">
                        <a:effectLst/>
                        <a:latin typeface="Arial" panose="020B0604020202020204" pitchFamily="34" charset="0"/>
                      </a:endParaRPr>
                    </a:p>
                  </a:txBody>
                  <a:tcPr marL="7830" marR="7830" marT="7830" marB="0" anchor="b"/>
                </a:tc>
                <a:tc>
                  <a:txBody>
                    <a:bodyPr/>
                    <a:lstStyle/>
                    <a:p>
                      <a:pPr algn="r" fontAlgn="b">
                        <a:buNone/>
                      </a:pPr>
                      <a:r>
                        <a:rPr lang="en-DK" sz="800" u="none" strike="noStrike">
                          <a:effectLst/>
                        </a:rPr>
                        <a:t> </a:t>
                      </a:r>
                      <a:endParaRPr lang="en-DK" sz="800" b="0" i="0" u="none" strike="noStrike">
                        <a:effectLst/>
                        <a:latin typeface="Arial" panose="020B0604020202020204" pitchFamily="34" charset="0"/>
                      </a:endParaRPr>
                    </a:p>
                  </a:txBody>
                  <a:tcPr marL="7830" marR="7830" marT="7830" marB="0" anchor="b"/>
                </a:tc>
                <a:tc>
                  <a:txBody>
                    <a:bodyPr/>
                    <a:lstStyle/>
                    <a:p>
                      <a:pPr algn="r" fontAlgn="b">
                        <a:buNone/>
                      </a:pPr>
                      <a:r>
                        <a:rPr lang="en-DK" sz="800" u="none" strike="noStrike">
                          <a:effectLst/>
                        </a:rPr>
                        <a:t> </a:t>
                      </a:r>
                      <a:endParaRPr lang="en-DK" sz="800" b="0" i="0" u="none" strike="noStrike">
                        <a:effectLst/>
                        <a:latin typeface="Arial" panose="020B0604020202020204" pitchFamily="34" charset="0"/>
                      </a:endParaRPr>
                    </a:p>
                  </a:txBody>
                  <a:tcPr marL="7830" marR="7830" marT="7830" marB="0" anchor="b"/>
                </a:tc>
                <a:extLst>
                  <a:ext uri="{0D108BD9-81ED-4DB2-BD59-A6C34878D82A}">
                    <a16:rowId xmlns:a16="http://schemas.microsoft.com/office/drawing/2014/main" val="2972015392"/>
                  </a:ext>
                </a:extLst>
              </a:tr>
              <a:tr h="150321">
                <a:tc>
                  <a:txBody>
                    <a:bodyPr/>
                    <a:lstStyle/>
                    <a:p>
                      <a:pPr algn="l" fontAlgn="b">
                        <a:buNone/>
                      </a:pPr>
                      <a:r>
                        <a:rPr lang="da-DK" sz="800" u="none" strike="noStrike">
                          <a:effectLst/>
                        </a:rPr>
                        <a:t>Afskrivninger</a:t>
                      </a:r>
                      <a:endParaRPr lang="da-DK" sz="800" b="1"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(230.000)</a:t>
                      </a:r>
                      <a:endParaRPr lang="en-DK" sz="800" b="1"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(241.629)</a:t>
                      </a:r>
                      <a:endParaRPr lang="en-DK" sz="800" b="1" i="0" u="none" strike="noStrike">
                        <a:effectLst/>
                        <a:latin typeface="Arial" panose="020B0604020202020204" pitchFamily="34" charset="0"/>
                      </a:endParaRPr>
                    </a:p>
                  </a:txBody>
                  <a:tcPr marL="7830" marR="7830" marT="7830" marB="0" anchor="b"/>
                </a:tc>
                <a:tc>
                  <a:txBody>
                    <a:bodyPr/>
                    <a:lstStyle/>
                    <a:p>
                      <a:pPr algn="l" fontAlgn="b">
                        <a:buNone/>
                      </a:pPr>
                      <a:r>
                        <a:rPr lang="en-DK" sz="800" u="none" strike="noStrike">
                          <a:effectLst/>
                        </a:rPr>
                        <a:t>     (124.000)</a:t>
                      </a:r>
                      <a:endParaRPr lang="en-DK" sz="800" b="1" i="0" u="none" strike="noStrike">
                        <a:effectLst/>
                        <a:latin typeface="Arial" panose="020B0604020202020204" pitchFamily="34" charset="0"/>
                      </a:endParaRPr>
                    </a:p>
                  </a:txBody>
                  <a:tcPr marL="7830" marR="7830" marT="7830" marB="0" anchor="b"/>
                </a:tc>
                <a:extLst>
                  <a:ext uri="{0D108BD9-81ED-4DB2-BD59-A6C34878D82A}">
                    <a16:rowId xmlns:a16="http://schemas.microsoft.com/office/drawing/2014/main" val="318757372"/>
                  </a:ext>
                </a:extLst>
              </a:tr>
              <a:tr h="150321">
                <a:tc>
                  <a:txBody>
                    <a:bodyPr/>
                    <a:lstStyle/>
                    <a:p>
                      <a:pPr algn="l" fontAlgn="b">
                        <a:buNone/>
                      </a:pPr>
                      <a:r>
                        <a:rPr lang="en-DK" sz="1200" b="1" u="none" strike="noStrike">
                          <a:effectLst/>
                        </a:rPr>
                        <a:t> </a:t>
                      </a:r>
                      <a:endParaRPr lang="en-DK" sz="1200" b="1" i="0" u="none" strike="noStrike">
                        <a:effectLst/>
                        <a:latin typeface="Arial" panose="020B0604020202020204" pitchFamily="34" charset="0"/>
                      </a:endParaRPr>
                    </a:p>
                  </a:txBody>
                  <a:tcPr marL="7830" marR="7830" marT="7830" marB="0" anchor="b"/>
                </a:tc>
                <a:tc>
                  <a:txBody>
                    <a:bodyPr/>
                    <a:lstStyle/>
                    <a:p>
                      <a:pPr algn="l" fontAlgn="b">
                        <a:buNone/>
                      </a:pPr>
                      <a:r>
                        <a:rPr lang="en-DK" sz="1200" b="1" u="none" strike="noStrike">
                          <a:effectLst/>
                        </a:rPr>
                        <a:t> </a:t>
                      </a:r>
                      <a:endParaRPr lang="en-DK" sz="1200" b="1" i="0" u="none" strike="noStrike">
                        <a:solidFill>
                          <a:srgbClr val="FFFFFF"/>
                        </a:solidFill>
                        <a:effectLst/>
                        <a:latin typeface="Arial" panose="020B0604020202020204" pitchFamily="34" charset="0"/>
                      </a:endParaRPr>
                    </a:p>
                  </a:txBody>
                  <a:tcPr marL="7830" marR="7830" marT="7830" marB="0" anchor="b"/>
                </a:tc>
                <a:tc>
                  <a:txBody>
                    <a:bodyPr/>
                    <a:lstStyle/>
                    <a:p>
                      <a:pPr algn="l" fontAlgn="b">
                        <a:buNone/>
                      </a:pPr>
                      <a:r>
                        <a:rPr lang="en-DK" sz="1200" b="1" u="none" strike="noStrike">
                          <a:effectLst/>
                        </a:rPr>
                        <a:t> </a:t>
                      </a:r>
                      <a:endParaRPr lang="en-DK" sz="1200" b="1" i="0" u="none" strike="noStrike">
                        <a:solidFill>
                          <a:srgbClr val="FFFFFF"/>
                        </a:solidFill>
                        <a:effectLst/>
                        <a:latin typeface="Arial" panose="020B0604020202020204" pitchFamily="34" charset="0"/>
                      </a:endParaRPr>
                    </a:p>
                  </a:txBody>
                  <a:tcPr marL="7830" marR="7830" marT="7830" marB="0" anchor="b"/>
                </a:tc>
                <a:tc>
                  <a:txBody>
                    <a:bodyPr/>
                    <a:lstStyle/>
                    <a:p>
                      <a:pPr algn="l" fontAlgn="b">
                        <a:buNone/>
                      </a:pPr>
                      <a:r>
                        <a:rPr lang="en-DK" sz="1200" b="1" u="none" strike="noStrike">
                          <a:effectLst/>
                        </a:rPr>
                        <a:t> </a:t>
                      </a:r>
                      <a:endParaRPr lang="en-DK" sz="1200" b="1" i="0" u="none" strike="noStrike">
                        <a:solidFill>
                          <a:srgbClr val="FFFFFF"/>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1420127079"/>
                  </a:ext>
                </a:extLst>
              </a:tr>
              <a:tr h="150321">
                <a:tc>
                  <a:txBody>
                    <a:bodyPr/>
                    <a:lstStyle/>
                    <a:p>
                      <a:pPr algn="l" fontAlgn="b">
                        <a:buNone/>
                      </a:pPr>
                      <a:r>
                        <a:rPr lang="da-DK" sz="1200" b="1" u="none" strike="noStrike">
                          <a:effectLst/>
                        </a:rPr>
                        <a:t>Årets resultat</a:t>
                      </a:r>
                      <a:endParaRPr lang="da-DK" sz="1200" b="1" i="0" u="none" strike="noStrike">
                        <a:effectLst/>
                        <a:latin typeface="Arial" panose="020B0604020202020204" pitchFamily="34" charset="0"/>
                      </a:endParaRPr>
                    </a:p>
                  </a:txBody>
                  <a:tcPr marL="7830" marR="7830" marT="7830" marB="0" anchor="b"/>
                </a:tc>
                <a:tc>
                  <a:txBody>
                    <a:bodyPr/>
                    <a:lstStyle/>
                    <a:p>
                      <a:pPr algn="l" fontAlgn="b">
                        <a:buNone/>
                      </a:pPr>
                      <a:r>
                        <a:rPr lang="en-DK" sz="1200" b="1" u="none" strike="noStrike">
                          <a:effectLst/>
                        </a:rPr>
                        <a:t>        77.000 </a:t>
                      </a:r>
                      <a:endParaRPr lang="en-DK" sz="1200" b="1" i="0" u="none" strike="noStrike">
                        <a:effectLst/>
                        <a:latin typeface="Arial" panose="020B0604020202020204" pitchFamily="34" charset="0"/>
                      </a:endParaRPr>
                    </a:p>
                  </a:txBody>
                  <a:tcPr marL="7830" marR="7830" marT="7830" marB="0" anchor="b"/>
                </a:tc>
                <a:tc>
                  <a:txBody>
                    <a:bodyPr/>
                    <a:lstStyle/>
                    <a:p>
                      <a:pPr algn="l" fontAlgn="b">
                        <a:buNone/>
                      </a:pPr>
                      <a:r>
                        <a:rPr lang="en-DK" sz="1200" b="1" u="none" strike="noStrike">
                          <a:effectLst/>
                        </a:rPr>
                        <a:t>         61.089 </a:t>
                      </a:r>
                      <a:endParaRPr lang="en-DK" sz="1200" b="1" i="0" u="none" strike="noStrike">
                        <a:effectLst/>
                        <a:latin typeface="Arial" panose="020B0604020202020204" pitchFamily="34" charset="0"/>
                      </a:endParaRPr>
                    </a:p>
                  </a:txBody>
                  <a:tcPr marL="7830" marR="7830" marT="7830" marB="0" anchor="b"/>
                </a:tc>
                <a:tc>
                  <a:txBody>
                    <a:bodyPr/>
                    <a:lstStyle/>
                    <a:p>
                      <a:pPr algn="l" fontAlgn="b">
                        <a:buNone/>
                      </a:pPr>
                      <a:r>
                        <a:rPr lang="en-DK" sz="1200" b="1" u="none" strike="noStrike" dirty="0">
                          <a:effectLst/>
                        </a:rPr>
                        <a:t>        71.500 </a:t>
                      </a:r>
                      <a:endParaRPr lang="en-DK" sz="1200" b="1" i="0" u="none" strike="noStrike" dirty="0">
                        <a:effectLst/>
                        <a:latin typeface="Arial" panose="020B0604020202020204" pitchFamily="34" charset="0"/>
                      </a:endParaRPr>
                    </a:p>
                  </a:txBody>
                  <a:tcPr marL="7830" marR="7830" marT="7830" marB="0" anchor="b"/>
                </a:tc>
                <a:extLst>
                  <a:ext uri="{0D108BD9-81ED-4DB2-BD59-A6C34878D82A}">
                    <a16:rowId xmlns:a16="http://schemas.microsoft.com/office/drawing/2014/main" val="3194363802"/>
                  </a:ext>
                </a:extLst>
              </a:tr>
            </a:tbl>
          </a:graphicData>
        </a:graphic>
      </p:graphicFrame>
    </p:spTree>
    <p:extLst>
      <p:ext uri="{BB962C8B-B14F-4D97-AF65-F5344CB8AC3E}">
        <p14:creationId xmlns:p14="http://schemas.microsoft.com/office/powerpoint/2010/main" val="3389699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764705"/>
            <a:ext cx="5182344" cy="936104"/>
          </a:xfrm>
        </p:spPr>
        <p:txBody>
          <a:bodyPr/>
          <a:lstStyle/>
          <a:p>
            <a:pPr algn="l"/>
            <a:r>
              <a:rPr lang="da-DK" b="1" dirty="0"/>
              <a:t>Punkt 5</a:t>
            </a:r>
          </a:p>
        </p:txBody>
      </p:sp>
      <p:sp>
        <p:nvSpPr>
          <p:cNvPr id="3" name="Undertitel 2"/>
          <p:cNvSpPr>
            <a:spLocks noGrp="1"/>
          </p:cNvSpPr>
          <p:nvPr>
            <p:ph type="subTitle" idx="1"/>
          </p:nvPr>
        </p:nvSpPr>
        <p:spPr>
          <a:xfrm>
            <a:off x="683568" y="2060848"/>
            <a:ext cx="5976664" cy="2880320"/>
          </a:xfrm>
        </p:spPr>
        <p:txBody>
          <a:bodyPr>
            <a:normAutofit/>
          </a:bodyPr>
          <a:lstStyle/>
          <a:p>
            <a:pPr algn="l"/>
            <a:r>
              <a:rPr lang="da-DK" sz="1400" b="1" dirty="0">
                <a:latin typeface="Verdana" panose="020B0604030504040204" pitchFamily="34" charset="0"/>
                <a:ea typeface="Verdana" panose="020B0604030504040204" pitchFamily="34" charset="0"/>
              </a:rPr>
              <a:t>Forslag fra bestyrelse og/eller fra medlemmer</a:t>
            </a:r>
          </a:p>
          <a:p>
            <a:pPr algn="l"/>
            <a:endParaRPr lang="da-DK" sz="1400" dirty="0">
              <a:latin typeface="Verdana" panose="020B0604030504040204" pitchFamily="34" charset="0"/>
              <a:ea typeface="Verdana" panose="020B0604030504040204" pitchFamily="34" charset="0"/>
            </a:endParaRPr>
          </a:p>
          <a:p>
            <a:pPr marL="285750" indent="-285750" algn="l">
              <a:buFont typeface="Arial" panose="020B0604020202020204" pitchFamily="34" charset="0"/>
              <a:buChar char="•"/>
            </a:pPr>
            <a:r>
              <a:rPr lang="da-DK" sz="1400" dirty="0">
                <a:latin typeface="Verdana" panose="020B0604030504040204" pitchFamily="34" charset="0"/>
                <a:ea typeface="Verdana" panose="020B0604030504040204" pitchFamily="34" charset="0"/>
              </a:rPr>
              <a:t>Forslag fra John Nielson</a:t>
            </a:r>
          </a:p>
          <a:p>
            <a:pPr marL="285750" indent="-285750" algn="l">
              <a:buFont typeface="Arial" panose="020B0604020202020204" pitchFamily="34" charset="0"/>
              <a:buChar char="•"/>
            </a:pPr>
            <a:r>
              <a:rPr lang="da-DK" sz="1400" dirty="0">
                <a:latin typeface="Verdana" panose="020B0604030504040204" pitchFamily="34" charset="0"/>
                <a:ea typeface="Verdana" panose="020B0604030504040204" pitchFamily="34" charset="0"/>
              </a:rPr>
              <a:t>Vedtægtsændringer fra bestyrelsen</a:t>
            </a:r>
          </a:p>
          <a:p>
            <a:pPr marL="457200" algn="l"/>
            <a:endParaRPr lang="da-DK" altLang="da-DK" sz="1400" b="1" i="1" dirty="0">
              <a:latin typeface="Verdana" panose="020B0604030504040204" pitchFamily="34" charset="0"/>
              <a:ea typeface="Verdana" panose="020B0604030504040204" pitchFamily="34" charset="0"/>
              <a:cs typeface="Verdana" panose="020B0604030504040204" pitchFamily="34" charset="0"/>
            </a:endParaRPr>
          </a:p>
        </p:txBody>
      </p:sp>
      <p:sp>
        <p:nvSpPr>
          <p:cNvPr id="4" name="Rektangel 3"/>
          <p:cNvSpPr/>
          <p:nvPr/>
        </p:nvSpPr>
        <p:spPr>
          <a:xfrm>
            <a:off x="0" y="0"/>
            <a:ext cx="9144000" cy="404664"/>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0" y="6021288"/>
            <a:ext cx="9144000" cy="836712"/>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Æseløre 8"/>
          <p:cNvSpPr/>
          <p:nvPr/>
        </p:nvSpPr>
        <p:spPr>
          <a:xfrm>
            <a:off x="6156176" y="4221088"/>
            <a:ext cx="2592288" cy="1440160"/>
          </a:xfrm>
          <a:prstGeom prst="foldedCorner">
            <a:avLst/>
          </a:prstGeom>
          <a:solidFill>
            <a:srgbClr val="0F4524"/>
          </a:solidFill>
          <a:ln>
            <a:solidFill>
              <a:srgbClr val="0F4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boks 9"/>
          <p:cNvSpPr txBox="1"/>
          <p:nvPr/>
        </p:nvSpPr>
        <p:spPr>
          <a:xfrm>
            <a:off x="6372200" y="4437112"/>
            <a:ext cx="2160240" cy="646331"/>
          </a:xfrm>
          <a:prstGeom prst="rect">
            <a:avLst/>
          </a:prstGeom>
          <a:noFill/>
        </p:spPr>
        <p:txBody>
          <a:bodyPr wrap="square" rtlCol="0">
            <a:spAutoFit/>
          </a:bodyPr>
          <a:lstStyle/>
          <a:p>
            <a:r>
              <a:rPr lang="da-DK" b="1" dirty="0">
                <a:solidFill>
                  <a:schemeClr val="bg1"/>
                </a:solidFill>
              </a:rPr>
              <a:t>”Vestfyns Golfklub – altid et besøg værd”</a:t>
            </a:r>
          </a:p>
        </p:txBody>
      </p:sp>
      <p:sp>
        <p:nvSpPr>
          <p:cNvPr id="15" name="Tekstboks 14"/>
          <p:cNvSpPr txBox="1"/>
          <p:nvPr/>
        </p:nvSpPr>
        <p:spPr>
          <a:xfrm>
            <a:off x="2123728" y="6021288"/>
            <a:ext cx="4536504" cy="369332"/>
          </a:xfrm>
          <a:prstGeom prst="rect">
            <a:avLst/>
          </a:prstGeom>
          <a:noFill/>
        </p:spPr>
        <p:txBody>
          <a:bodyPr wrap="square" rtlCol="0">
            <a:spAutoFit/>
          </a:bodyPr>
          <a:lstStyle/>
          <a:p>
            <a:r>
              <a:rPr lang="da-DK" i="1" dirty="0">
                <a:solidFill>
                  <a:schemeClr val="bg1"/>
                </a:solidFill>
              </a:rPr>
              <a:t>- En af Fyns smukkeste baner!</a:t>
            </a:r>
          </a:p>
        </p:txBody>
      </p:sp>
      <p:pic>
        <p:nvPicPr>
          <p:cNvPr id="13" name="Billede 12" descr="Et billede, der indeholder spil, golf, sport, sidder&#10;&#10;Automatisk genereret beskrivelse">
            <a:extLst>
              <a:ext uri="{FF2B5EF4-FFF2-40B4-BE49-F238E27FC236}">
                <a16:creationId xmlns:a16="http://schemas.microsoft.com/office/drawing/2014/main" id="{33924654-A72E-488F-A765-C2FF71F732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864" y="5587588"/>
            <a:ext cx="1080000" cy="1011414"/>
          </a:xfrm>
          <a:prstGeom prst="rect">
            <a:avLst/>
          </a:prstGeom>
        </p:spPr>
      </p:pic>
      <p:pic>
        <p:nvPicPr>
          <p:cNvPr id="6" name="Billede 5">
            <a:extLst>
              <a:ext uri="{FF2B5EF4-FFF2-40B4-BE49-F238E27FC236}">
                <a16:creationId xmlns:a16="http://schemas.microsoft.com/office/drawing/2014/main" id="{2AA1C824-9D7E-4FBF-B0E4-33E44683195C}"/>
              </a:ext>
            </a:extLst>
          </p:cNvPr>
          <p:cNvPicPr>
            <a:picLocks noChangeAspect="1"/>
          </p:cNvPicPr>
          <p:nvPr/>
        </p:nvPicPr>
        <p:blipFill rotWithShape="1">
          <a:blip r:embed="rId4"/>
          <a:srcRect l="21794"/>
          <a:stretch/>
        </p:blipFill>
        <p:spPr>
          <a:xfrm>
            <a:off x="6154192" y="908720"/>
            <a:ext cx="2594272" cy="3312368"/>
          </a:xfrm>
          <a:prstGeom prst="rect">
            <a:avLst/>
          </a:prstGeom>
        </p:spPr>
      </p:pic>
    </p:spTree>
    <p:extLst>
      <p:ext uri="{BB962C8B-B14F-4D97-AF65-F5344CB8AC3E}">
        <p14:creationId xmlns:p14="http://schemas.microsoft.com/office/powerpoint/2010/main" val="615025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96BD3-F640-ADF6-5E90-E606E283CE0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B15E86D-3614-79C1-EE24-82B789721793}"/>
              </a:ext>
            </a:extLst>
          </p:cNvPr>
          <p:cNvSpPr>
            <a:spLocks noGrp="1"/>
          </p:cNvSpPr>
          <p:nvPr>
            <p:ph type="ctrTitle"/>
          </p:nvPr>
        </p:nvSpPr>
        <p:spPr>
          <a:xfrm>
            <a:off x="685800" y="764705"/>
            <a:ext cx="5182344" cy="936104"/>
          </a:xfrm>
        </p:spPr>
        <p:txBody>
          <a:bodyPr/>
          <a:lstStyle/>
          <a:p>
            <a:pPr algn="l"/>
            <a:r>
              <a:rPr lang="da-DK" b="1" dirty="0"/>
              <a:t>Punkt 5 - fortsat</a:t>
            </a:r>
          </a:p>
        </p:txBody>
      </p:sp>
      <p:sp>
        <p:nvSpPr>
          <p:cNvPr id="3" name="Undertitel 2">
            <a:extLst>
              <a:ext uri="{FF2B5EF4-FFF2-40B4-BE49-F238E27FC236}">
                <a16:creationId xmlns:a16="http://schemas.microsoft.com/office/drawing/2014/main" id="{53FB7C92-F0C0-7338-7084-2AEA74E2F6AC}"/>
              </a:ext>
            </a:extLst>
          </p:cNvPr>
          <p:cNvSpPr>
            <a:spLocks noGrp="1"/>
          </p:cNvSpPr>
          <p:nvPr>
            <p:ph type="subTitle" idx="1"/>
          </p:nvPr>
        </p:nvSpPr>
        <p:spPr>
          <a:xfrm>
            <a:off x="0" y="1848270"/>
            <a:ext cx="6154192" cy="3705638"/>
          </a:xfrm>
        </p:spPr>
        <p:txBody>
          <a:bodyPr>
            <a:normAutofit lnSpcReduction="10000"/>
          </a:bodyPr>
          <a:lstStyle/>
          <a:p>
            <a:pPr algn="l"/>
            <a:r>
              <a:rPr lang="da-DK" sz="1400" dirty="0">
                <a:latin typeface="Verdana" panose="020B0604030504040204" pitchFamily="34" charset="0"/>
                <a:ea typeface="Verdana" panose="020B0604030504040204" pitchFamily="34" charset="0"/>
              </a:rPr>
              <a:t>Forslag 1 fra John Nielson</a:t>
            </a:r>
          </a:p>
          <a:p>
            <a:pPr algn="l"/>
            <a:endParaRPr lang="da-DK" sz="1400" dirty="0">
              <a:latin typeface="Verdana" panose="020B0604030504040204" pitchFamily="34" charset="0"/>
              <a:ea typeface="Verdana" panose="020B0604030504040204" pitchFamily="34" charset="0"/>
            </a:endParaRPr>
          </a:p>
          <a:p>
            <a:pPr algn="just"/>
            <a:r>
              <a:rPr lang="da-DK" sz="2300" dirty="0"/>
              <a:t>En stor del medlemmer ønsker af den ene eller anden årsag  i en del tilfælde kun at spille 9 huller på banen. Til forbedring af deres oplevelse på banen, foreslås følgende til generalforsamlingen den 24. marts 2026:</a:t>
            </a:r>
          </a:p>
          <a:p>
            <a:pPr algn="just"/>
            <a:r>
              <a:rPr lang="da-DK" sz="2300" dirty="0"/>
              <a:t>I perioden 1. april til og med udgangen af september, startes der i ulige uger på hul 1. I lige uger startes på hul 10.</a:t>
            </a:r>
          </a:p>
          <a:p>
            <a:pPr algn="just"/>
            <a:r>
              <a:rPr lang="da-DK" sz="2300" dirty="0"/>
              <a:t>Der ønskes skriftlig afstemning.</a:t>
            </a:r>
          </a:p>
          <a:p>
            <a:pPr algn="l"/>
            <a:endParaRPr lang="da-DK" sz="1400" dirty="0">
              <a:latin typeface="Verdana" panose="020B0604030504040204" pitchFamily="34" charset="0"/>
              <a:ea typeface="Verdana" panose="020B0604030504040204" pitchFamily="34" charset="0"/>
            </a:endParaRPr>
          </a:p>
          <a:p>
            <a:pPr marL="457200" algn="l"/>
            <a:endParaRPr lang="da-DK" altLang="da-DK" sz="1400" b="1" i="1" dirty="0">
              <a:latin typeface="Verdana" panose="020B0604030504040204" pitchFamily="34" charset="0"/>
              <a:ea typeface="Verdana" panose="020B0604030504040204" pitchFamily="34" charset="0"/>
              <a:cs typeface="Verdana" panose="020B0604030504040204" pitchFamily="34" charset="0"/>
            </a:endParaRPr>
          </a:p>
        </p:txBody>
      </p:sp>
      <p:sp>
        <p:nvSpPr>
          <p:cNvPr id="4" name="Rektangel 3">
            <a:extLst>
              <a:ext uri="{FF2B5EF4-FFF2-40B4-BE49-F238E27FC236}">
                <a16:creationId xmlns:a16="http://schemas.microsoft.com/office/drawing/2014/main" id="{A9B91933-70DC-A5EF-AD11-FAC7BCC2B3D2}"/>
              </a:ext>
            </a:extLst>
          </p:cNvPr>
          <p:cNvSpPr/>
          <p:nvPr/>
        </p:nvSpPr>
        <p:spPr>
          <a:xfrm>
            <a:off x="0" y="0"/>
            <a:ext cx="9144000" cy="404664"/>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a:extLst>
              <a:ext uri="{FF2B5EF4-FFF2-40B4-BE49-F238E27FC236}">
                <a16:creationId xmlns:a16="http://schemas.microsoft.com/office/drawing/2014/main" id="{FCDB01E4-9527-D7FA-FB88-BE3A17D150AE}"/>
              </a:ext>
            </a:extLst>
          </p:cNvPr>
          <p:cNvSpPr/>
          <p:nvPr/>
        </p:nvSpPr>
        <p:spPr>
          <a:xfrm>
            <a:off x="0" y="6021288"/>
            <a:ext cx="9144000" cy="836712"/>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Æseløre 8">
            <a:extLst>
              <a:ext uri="{FF2B5EF4-FFF2-40B4-BE49-F238E27FC236}">
                <a16:creationId xmlns:a16="http://schemas.microsoft.com/office/drawing/2014/main" id="{505E529A-F88E-BCE6-873F-20D218C9F8C6}"/>
              </a:ext>
            </a:extLst>
          </p:cNvPr>
          <p:cNvSpPr/>
          <p:nvPr/>
        </p:nvSpPr>
        <p:spPr>
          <a:xfrm>
            <a:off x="6156176" y="4221088"/>
            <a:ext cx="2592288" cy="1440160"/>
          </a:xfrm>
          <a:prstGeom prst="foldedCorner">
            <a:avLst/>
          </a:prstGeom>
          <a:solidFill>
            <a:srgbClr val="0F4524"/>
          </a:solidFill>
          <a:ln>
            <a:solidFill>
              <a:srgbClr val="0F4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boks 9">
            <a:extLst>
              <a:ext uri="{FF2B5EF4-FFF2-40B4-BE49-F238E27FC236}">
                <a16:creationId xmlns:a16="http://schemas.microsoft.com/office/drawing/2014/main" id="{BDD2AE38-94A0-4920-79E3-BDA82D872046}"/>
              </a:ext>
            </a:extLst>
          </p:cNvPr>
          <p:cNvSpPr txBox="1"/>
          <p:nvPr/>
        </p:nvSpPr>
        <p:spPr>
          <a:xfrm>
            <a:off x="6372200" y="4437112"/>
            <a:ext cx="2160240" cy="646331"/>
          </a:xfrm>
          <a:prstGeom prst="rect">
            <a:avLst/>
          </a:prstGeom>
          <a:noFill/>
        </p:spPr>
        <p:txBody>
          <a:bodyPr wrap="square" rtlCol="0">
            <a:spAutoFit/>
          </a:bodyPr>
          <a:lstStyle/>
          <a:p>
            <a:r>
              <a:rPr lang="da-DK" b="1" dirty="0">
                <a:solidFill>
                  <a:schemeClr val="bg1"/>
                </a:solidFill>
              </a:rPr>
              <a:t>”Vestfyns Golfklub – altid et besøg værd”</a:t>
            </a:r>
          </a:p>
        </p:txBody>
      </p:sp>
      <p:sp>
        <p:nvSpPr>
          <p:cNvPr id="15" name="Tekstboks 14">
            <a:extLst>
              <a:ext uri="{FF2B5EF4-FFF2-40B4-BE49-F238E27FC236}">
                <a16:creationId xmlns:a16="http://schemas.microsoft.com/office/drawing/2014/main" id="{F7D49D3C-D40F-8F13-6C52-0561B1DC0AC4}"/>
              </a:ext>
            </a:extLst>
          </p:cNvPr>
          <p:cNvSpPr txBox="1"/>
          <p:nvPr/>
        </p:nvSpPr>
        <p:spPr>
          <a:xfrm>
            <a:off x="2123728" y="6021288"/>
            <a:ext cx="4536504" cy="369332"/>
          </a:xfrm>
          <a:prstGeom prst="rect">
            <a:avLst/>
          </a:prstGeom>
          <a:noFill/>
        </p:spPr>
        <p:txBody>
          <a:bodyPr wrap="square" rtlCol="0">
            <a:spAutoFit/>
          </a:bodyPr>
          <a:lstStyle/>
          <a:p>
            <a:r>
              <a:rPr lang="da-DK" i="1" dirty="0">
                <a:solidFill>
                  <a:schemeClr val="bg1"/>
                </a:solidFill>
              </a:rPr>
              <a:t>- En af Fyns smukkeste baner!</a:t>
            </a:r>
          </a:p>
        </p:txBody>
      </p:sp>
      <p:pic>
        <p:nvPicPr>
          <p:cNvPr id="13" name="Billede 12" descr="Et billede, der indeholder spil, golf, sport, sidder&#10;&#10;Automatisk genereret beskrivelse">
            <a:extLst>
              <a:ext uri="{FF2B5EF4-FFF2-40B4-BE49-F238E27FC236}">
                <a16:creationId xmlns:a16="http://schemas.microsoft.com/office/drawing/2014/main" id="{EEAD1BEF-A1BE-D702-59F4-CD84AA6A75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864" y="5587588"/>
            <a:ext cx="1080000" cy="1011414"/>
          </a:xfrm>
          <a:prstGeom prst="rect">
            <a:avLst/>
          </a:prstGeom>
        </p:spPr>
      </p:pic>
      <p:pic>
        <p:nvPicPr>
          <p:cNvPr id="6" name="Billede 5">
            <a:extLst>
              <a:ext uri="{FF2B5EF4-FFF2-40B4-BE49-F238E27FC236}">
                <a16:creationId xmlns:a16="http://schemas.microsoft.com/office/drawing/2014/main" id="{7C10984D-6FA4-8417-88B3-DDBD3A7CE510}"/>
              </a:ext>
            </a:extLst>
          </p:cNvPr>
          <p:cNvPicPr>
            <a:picLocks noChangeAspect="1"/>
          </p:cNvPicPr>
          <p:nvPr/>
        </p:nvPicPr>
        <p:blipFill rotWithShape="1">
          <a:blip r:embed="rId4"/>
          <a:srcRect l="21794"/>
          <a:stretch/>
        </p:blipFill>
        <p:spPr>
          <a:xfrm>
            <a:off x="6154192" y="908720"/>
            <a:ext cx="2594272" cy="3312368"/>
          </a:xfrm>
          <a:prstGeom prst="rect">
            <a:avLst/>
          </a:prstGeom>
        </p:spPr>
      </p:pic>
    </p:spTree>
    <p:extLst>
      <p:ext uri="{BB962C8B-B14F-4D97-AF65-F5344CB8AC3E}">
        <p14:creationId xmlns:p14="http://schemas.microsoft.com/office/powerpoint/2010/main" val="2223478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02766-62BB-8130-FD0E-F6341DB2A45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2E7353E-E7BC-0338-1133-67A19428B69F}"/>
              </a:ext>
            </a:extLst>
          </p:cNvPr>
          <p:cNvSpPr>
            <a:spLocks noGrp="1"/>
          </p:cNvSpPr>
          <p:nvPr>
            <p:ph type="ctrTitle"/>
          </p:nvPr>
        </p:nvSpPr>
        <p:spPr>
          <a:xfrm>
            <a:off x="683568" y="367988"/>
            <a:ext cx="5182344" cy="936104"/>
          </a:xfrm>
        </p:spPr>
        <p:txBody>
          <a:bodyPr/>
          <a:lstStyle/>
          <a:p>
            <a:pPr algn="l"/>
            <a:r>
              <a:rPr lang="da-DK" b="1" dirty="0"/>
              <a:t>Punkt 5 - fortsat</a:t>
            </a:r>
          </a:p>
        </p:txBody>
      </p:sp>
      <p:sp>
        <p:nvSpPr>
          <p:cNvPr id="3" name="Undertitel 2">
            <a:extLst>
              <a:ext uri="{FF2B5EF4-FFF2-40B4-BE49-F238E27FC236}">
                <a16:creationId xmlns:a16="http://schemas.microsoft.com/office/drawing/2014/main" id="{49EF4168-C1D8-1973-4FC7-7EEFC432E131}"/>
              </a:ext>
            </a:extLst>
          </p:cNvPr>
          <p:cNvSpPr>
            <a:spLocks noGrp="1"/>
          </p:cNvSpPr>
          <p:nvPr>
            <p:ph type="subTitle" idx="1"/>
          </p:nvPr>
        </p:nvSpPr>
        <p:spPr>
          <a:xfrm>
            <a:off x="-19025" y="1309410"/>
            <a:ext cx="6154192" cy="4896544"/>
          </a:xfrm>
        </p:spPr>
        <p:txBody>
          <a:bodyPr>
            <a:normAutofit/>
          </a:bodyPr>
          <a:lstStyle/>
          <a:p>
            <a:pPr algn="just"/>
            <a:r>
              <a:rPr lang="da-DK" sz="2000" dirty="0"/>
              <a:t>Bestyrelsen ønsker at ændrer lidt i vedtægterne for Vestfyns Golfklub. Der er både sproglige ændringer, forenklinger, samt tilføjelser.</a:t>
            </a:r>
          </a:p>
          <a:p>
            <a:pPr algn="just"/>
            <a:endParaRPr lang="da-DK" sz="2000" dirty="0"/>
          </a:p>
          <a:p>
            <a:pPr algn="just"/>
            <a:r>
              <a:rPr lang="da-DK" sz="2000" dirty="0"/>
              <a:t>Bestyrelsen ønsker en åben debat og ligger op til at der undervejs i debatten, kan fortages små ændringer i det de har foreslået, så det kan stemmes igennem og indkaldes til ny ekstra ordinær generalforsamling for at få det vedtaget !</a:t>
            </a:r>
          </a:p>
          <a:p>
            <a:pPr algn="just"/>
            <a:endParaRPr lang="da-DK" sz="2000" dirty="0"/>
          </a:p>
          <a:p>
            <a:pPr algn="just"/>
            <a:r>
              <a:rPr lang="da-DK" sz="2000" dirty="0"/>
              <a:t>Når ord er overstreget – </a:t>
            </a:r>
            <a:r>
              <a:rPr lang="da-DK" sz="2000" strike="sngStrike" dirty="0"/>
              <a:t>ord</a:t>
            </a:r>
            <a:r>
              <a:rPr lang="da-DK" sz="2000" dirty="0"/>
              <a:t> - så skal det betragtes som man ønsker at slette det i vedtægterne, når ordet er fed – </a:t>
            </a:r>
            <a:r>
              <a:rPr lang="da-DK" sz="2000" b="1" dirty="0"/>
              <a:t>ord</a:t>
            </a:r>
            <a:r>
              <a:rPr lang="da-DK" sz="2000" dirty="0"/>
              <a:t> – så ønsker man at tilføje det til vedtægterne.</a:t>
            </a:r>
          </a:p>
          <a:p>
            <a:pPr algn="just"/>
            <a:endParaRPr lang="da-DK" sz="2000" dirty="0">
              <a:ea typeface="Verdana" panose="020B0604030504040204" pitchFamily="34" charset="0"/>
            </a:endParaRPr>
          </a:p>
          <a:p>
            <a:pPr marL="457200" algn="just"/>
            <a:endParaRPr lang="da-DK" altLang="da-DK" sz="1400" b="1" i="1" dirty="0">
              <a:latin typeface="Verdana" panose="020B0604030504040204" pitchFamily="34" charset="0"/>
              <a:ea typeface="Verdana" panose="020B0604030504040204" pitchFamily="34" charset="0"/>
              <a:cs typeface="Verdana" panose="020B0604030504040204" pitchFamily="34" charset="0"/>
            </a:endParaRPr>
          </a:p>
        </p:txBody>
      </p:sp>
      <p:sp>
        <p:nvSpPr>
          <p:cNvPr id="4" name="Rektangel 3">
            <a:extLst>
              <a:ext uri="{FF2B5EF4-FFF2-40B4-BE49-F238E27FC236}">
                <a16:creationId xmlns:a16="http://schemas.microsoft.com/office/drawing/2014/main" id="{D6FFC070-7F20-6097-A81D-480BC18E0DD3}"/>
              </a:ext>
            </a:extLst>
          </p:cNvPr>
          <p:cNvSpPr/>
          <p:nvPr/>
        </p:nvSpPr>
        <p:spPr>
          <a:xfrm>
            <a:off x="0" y="0"/>
            <a:ext cx="9144000" cy="404664"/>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a:extLst>
              <a:ext uri="{FF2B5EF4-FFF2-40B4-BE49-F238E27FC236}">
                <a16:creationId xmlns:a16="http://schemas.microsoft.com/office/drawing/2014/main" id="{2C95C479-2C6E-E7CC-95FD-647D2656E977}"/>
              </a:ext>
            </a:extLst>
          </p:cNvPr>
          <p:cNvSpPr/>
          <p:nvPr/>
        </p:nvSpPr>
        <p:spPr>
          <a:xfrm>
            <a:off x="0" y="6021288"/>
            <a:ext cx="9144000" cy="836712"/>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Æseløre 8">
            <a:extLst>
              <a:ext uri="{FF2B5EF4-FFF2-40B4-BE49-F238E27FC236}">
                <a16:creationId xmlns:a16="http://schemas.microsoft.com/office/drawing/2014/main" id="{EFF367D5-A5DB-00A4-CA62-99B7D20677EA}"/>
              </a:ext>
            </a:extLst>
          </p:cNvPr>
          <p:cNvSpPr/>
          <p:nvPr/>
        </p:nvSpPr>
        <p:spPr>
          <a:xfrm>
            <a:off x="6156176" y="4221088"/>
            <a:ext cx="2592288" cy="1440160"/>
          </a:xfrm>
          <a:prstGeom prst="foldedCorner">
            <a:avLst/>
          </a:prstGeom>
          <a:solidFill>
            <a:srgbClr val="0F4524"/>
          </a:solidFill>
          <a:ln>
            <a:solidFill>
              <a:srgbClr val="0F4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boks 9">
            <a:extLst>
              <a:ext uri="{FF2B5EF4-FFF2-40B4-BE49-F238E27FC236}">
                <a16:creationId xmlns:a16="http://schemas.microsoft.com/office/drawing/2014/main" id="{8897DA98-0437-8495-E750-67D146180F45}"/>
              </a:ext>
            </a:extLst>
          </p:cNvPr>
          <p:cNvSpPr txBox="1"/>
          <p:nvPr/>
        </p:nvSpPr>
        <p:spPr>
          <a:xfrm>
            <a:off x="6372200" y="4437112"/>
            <a:ext cx="2160240" cy="646331"/>
          </a:xfrm>
          <a:prstGeom prst="rect">
            <a:avLst/>
          </a:prstGeom>
          <a:noFill/>
        </p:spPr>
        <p:txBody>
          <a:bodyPr wrap="square" rtlCol="0">
            <a:spAutoFit/>
          </a:bodyPr>
          <a:lstStyle/>
          <a:p>
            <a:r>
              <a:rPr lang="da-DK" b="1" dirty="0">
                <a:solidFill>
                  <a:schemeClr val="bg1"/>
                </a:solidFill>
              </a:rPr>
              <a:t>”Vestfyns Golfklub – altid et besøg værd”</a:t>
            </a:r>
          </a:p>
        </p:txBody>
      </p:sp>
      <p:sp>
        <p:nvSpPr>
          <p:cNvPr id="15" name="Tekstboks 14">
            <a:extLst>
              <a:ext uri="{FF2B5EF4-FFF2-40B4-BE49-F238E27FC236}">
                <a16:creationId xmlns:a16="http://schemas.microsoft.com/office/drawing/2014/main" id="{58B520DD-2BE4-1783-7780-3D03F7904E49}"/>
              </a:ext>
            </a:extLst>
          </p:cNvPr>
          <p:cNvSpPr txBox="1"/>
          <p:nvPr/>
        </p:nvSpPr>
        <p:spPr>
          <a:xfrm>
            <a:off x="2123728" y="6021288"/>
            <a:ext cx="4536504" cy="369332"/>
          </a:xfrm>
          <a:prstGeom prst="rect">
            <a:avLst/>
          </a:prstGeom>
          <a:noFill/>
        </p:spPr>
        <p:txBody>
          <a:bodyPr wrap="square" rtlCol="0">
            <a:spAutoFit/>
          </a:bodyPr>
          <a:lstStyle/>
          <a:p>
            <a:r>
              <a:rPr lang="da-DK" i="1" dirty="0">
                <a:solidFill>
                  <a:schemeClr val="bg1"/>
                </a:solidFill>
              </a:rPr>
              <a:t>- En af Fyns smukkeste baner!</a:t>
            </a:r>
          </a:p>
        </p:txBody>
      </p:sp>
      <p:pic>
        <p:nvPicPr>
          <p:cNvPr id="13" name="Billede 12" descr="Et billede, der indeholder spil, golf, sport, sidder&#10;&#10;Automatisk genereret beskrivelse">
            <a:extLst>
              <a:ext uri="{FF2B5EF4-FFF2-40B4-BE49-F238E27FC236}">
                <a16:creationId xmlns:a16="http://schemas.microsoft.com/office/drawing/2014/main" id="{51329BEC-D3A5-8175-3E13-F2FECABC9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864" y="5587588"/>
            <a:ext cx="1080000" cy="1011414"/>
          </a:xfrm>
          <a:prstGeom prst="rect">
            <a:avLst/>
          </a:prstGeom>
        </p:spPr>
      </p:pic>
      <p:pic>
        <p:nvPicPr>
          <p:cNvPr id="6" name="Billede 5">
            <a:extLst>
              <a:ext uri="{FF2B5EF4-FFF2-40B4-BE49-F238E27FC236}">
                <a16:creationId xmlns:a16="http://schemas.microsoft.com/office/drawing/2014/main" id="{0D2086C7-0066-C70C-57BC-0D596193A5A6}"/>
              </a:ext>
            </a:extLst>
          </p:cNvPr>
          <p:cNvPicPr>
            <a:picLocks noChangeAspect="1"/>
          </p:cNvPicPr>
          <p:nvPr/>
        </p:nvPicPr>
        <p:blipFill rotWithShape="1">
          <a:blip r:embed="rId4"/>
          <a:srcRect l="21794"/>
          <a:stretch/>
        </p:blipFill>
        <p:spPr>
          <a:xfrm>
            <a:off x="6154192" y="908720"/>
            <a:ext cx="2594272" cy="3312368"/>
          </a:xfrm>
          <a:prstGeom prst="rect">
            <a:avLst/>
          </a:prstGeom>
        </p:spPr>
      </p:pic>
    </p:spTree>
    <p:extLst>
      <p:ext uri="{BB962C8B-B14F-4D97-AF65-F5344CB8AC3E}">
        <p14:creationId xmlns:p14="http://schemas.microsoft.com/office/powerpoint/2010/main" val="4200512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9B469-8163-6360-F388-379221C727C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D4B365C-6EE9-2C87-6658-4EAF4D91833C}"/>
              </a:ext>
            </a:extLst>
          </p:cNvPr>
          <p:cNvSpPr>
            <a:spLocks noGrp="1"/>
          </p:cNvSpPr>
          <p:nvPr>
            <p:ph type="ctrTitle"/>
          </p:nvPr>
        </p:nvSpPr>
        <p:spPr>
          <a:xfrm>
            <a:off x="611560" y="367988"/>
            <a:ext cx="5182344" cy="936104"/>
          </a:xfrm>
        </p:spPr>
        <p:txBody>
          <a:bodyPr/>
          <a:lstStyle/>
          <a:p>
            <a:pPr algn="l"/>
            <a:r>
              <a:rPr lang="da-DK" b="1" dirty="0"/>
              <a:t>Punkt 5 - fortsat</a:t>
            </a:r>
          </a:p>
        </p:txBody>
      </p:sp>
      <p:sp>
        <p:nvSpPr>
          <p:cNvPr id="3" name="Undertitel 2">
            <a:extLst>
              <a:ext uri="{FF2B5EF4-FFF2-40B4-BE49-F238E27FC236}">
                <a16:creationId xmlns:a16="http://schemas.microsoft.com/office/drawing/2014/main" id="{00C40625-641F-C11C-B9E7-964C983DDF4A}"/>
              </a:ext>
            </a:extLst>
          </p:cNvPr>
          <p:cNvSpPr>
            <a:spLocks noGrp="1"/>
          </p:cNvSpPr>
          <p:nvPr>
            <p:ph type="subTitle" idx="1"/>
          </p:nvPr>
        </p:nvSpPr>
        <p:spPr>
          <a:xfrm>
            <a:off x="992" y="1065852"/>
            <a:ext cx="6154192" cy="4955436"/>
          </a:xfrm>
        </p:spPr>
        <p:txBody>
          <a:bodyPr>
            <a:normAutofit fontScale="32500" lnSpcReduction="20000"/>
          </a:bodyPr>
          <a:lstStyle/>
          <a:p>
            <a:r>
              <a:rPr lang="da-DK" sz="7700" b="1" dirty="0"/>
              <a:t>§ 2</a:t>
            </a:r>
          </a:p>
          <a:p>
            <a:r>
              <a:rPr lang="da-DK" strike="sngStrike" dirty="0"/>
              <a:t>I klubben optages såvel aktive som passive medlemmer. De sidstnævnte er ikke medlemmer af Dansk Golf Union og har ikke ret til at deltage i golfspillet.</a:t>
            </a:r>
            <a:endParaRPr lang="da-DK" dirty="0"/>
          </a:p>
          <a:p>
            <a:pPr algn="l"/>
            <a:r>
              <a:rPr lang="da-DK" dirty="0"/>
              <a:t> </a:t>
            </a:r>
          </a:p>
          <a:p>
            <a:pPr algn="l"/>
            <a:r>
              <a:rPr lang="da-DK" dirty="0"/>
              <a:t>I klubben optages medlemmer, som automatisk bliver medlem af Dansk Golfunion.</a:t>
            </a:r>
            <a:br>
              <a:rPr lang="da-DK" dirty="0"/>
            </a:br>
            <a:r>
              <a:rPr lang="da-DK" dirty="0"/>
              <a:t> </a:t>
            </a:r>
            <a:br>
              <a:rPr lang="da-DK" dirty="0"/>
            </a:br>
            <a:r>
              <a:rPr lang="da-DK" dirty="0"/>
              <a:t>Hvis et medlem ønsker at overgå til anden medlemskategori, kan dette ske med 3 måneders</a:t>
            </a:r>
            <a:br>
              <a:rPr lang="da-DK" dirty="0"/>
            </a:br>
            <a:r>
              <a:rPr lang="da-DK" dirty="0"/>
              <a:t>skriftligt varsel til 1. januar eller 1. juli. </a:t>
            </a:r>
          </a:p>
          <a:p>
            <a:pPr algn="l"/>
            <a:r>
              <a:rPr lang="da-DK" dirty="0"/>
              <a:t> </a:t>
            </a:r>
          </a:p>
          <a:p>
            <a:pPr algn="l"/>
            <a:r>
              <a:rPr lang="da-DK" dirty="0"/>
              <a:t>Bestyrelsen fastsætter klubbens medlemskategorier.</a:t>
            </a:r>
            <a:br>
              <a:rPr lang="da-DK" dirty="0"/>
            </a:br>
            <a:r>
              <a:rPr lang="da-DK" dirty="0"/>
              <a:t> </a:t>
            </a:r>
            <a:br>
              <a:rPr lang="da-DK" dirty="0"/>
            </a:br>
            <a:r>
              <a:rPr lang="da-DK" dirty="0"/>
              <a:t>Indskud ved et medlemskab betales alene i det omfang, der ikke på et tidligere tidspunkt er betalt fuldt indskud. Bestyrelsen fastsætter om der opkræves indskud. </a:t>
            </a:r>
            <a:br>
              <a:rPr lang="da-DK" dirty="0"/>
            </a:br>
            <a:r>
              <a:rPr lang="da-DK" dirty="0"/>
              <a:t> </a:t>
            </a:r>
            <a:br>
              <a:rPr lang="da-DK" dirty="0"/>
            </a:br>
            <a:r>
              <a:rPr lang="da-DK" dirty="0"/>
              <a:t>Optagelse i klubben som medlem sker ved skriftlig indmeldelse.</a:t>
            </a:r>
            <a:br>
              <a:rPr lang="da-DK" dirty="0"/>
            </a:br>
            <a:endParaRPr lang="da-DK" dirty="0"/>
          </a:p>
          <a:p>
            <a:pPr algn="l"/>
            <a:r>
              <a:rPr lang="da-DK" dirty="0"/>
              <a:t>Bestyrelsen kan dog periodevis begrænse tilgangen af medlemmer.</a:t>
            </a:r>
          </a:p>
          <a:p>
            <a:r>
              <a:rPr lang="da-DK" dirty="0"/>
              <a:t> </a:t>
            </a:r>
          </a:p>
          <a:p>
            <a:r>
              <a:rPr lang="da-DK" strike="sngStrike" dirty="0"/>
              <a:t>Hvis et aktivt medlem ønsker at overgå til anden medlemskategori, kan dette ske med 3 måneders skriftligt varsel til 1. januar eller 1. juli. Tilbagevenden fra passivt til aktivt medlemskab kan først ske efter minimum 12 måneder som passiv, eller mod betaling af fuldt kontingent tilbage fra tidspunktet fra overgangen til passiv.</a:t>
            </a:r>
            <a:endParaRPr lang="da-DK" dirty="0"/>
          </a:p>
          <a:p>
            <a:r>
              <a:rPr lang="da-DK" strike="sngStrike" dirty="0"/>
              <a:t> </a:t>
            </a:r>
            <a:endParaRPr lang="da-DK" dirty="0"/>
          </a:p>
          <a:p>
            <a:r>
              <a:rPr lang="da-DK" strike="sngStrike" dirty="0"/>
              <a:t>Indskud ved overgang til aktivt medlemskab betales alene i det omfang, der ikke på et tidligere tidspunkt er betalt fuldt indskud.</a:t>
            </a:r>
            <a:endParaRPr lang="da-DK" dirty="0"/>
          </a:p>
          <a:p>
            <a:r>
              <a:rPr lang="da-DK" strike="sngStrike" dirty="0"/>
              <a:t> </a:t>
            </a:r>
            <a:endParaRPr lang="da-DK" dirty="0"/>
          </a:p>
          <a:p>
            <a:r>
              <a:rPr lang="da-DK" strike="sngStrike" dirty="0"/>
              <a:t>Optagelse i klubben af såvel aktive som passive medlemmer sker ved skriftlig indmeldelse. Bestyrelsen kan dog periodevis begrænse tilgangen af aktive medlemmer.</a:t>
            </a:r>
            <a:endParaRPr lang="da-DK" dirty="0"/>
          </a:p>
          <a:p>
            <a:r>
              <a:rPr lang="da-DK" strike="sngStrike" dirty="0"/>
              <a:t>Nye seniormedlemmer kan indmeldes som prøvemedlemmer i indtil 2 måneder mod betaling af et af bestyrelsen fastsat beløb.</a:t>
            </a:r>
            <a:endParaRPr lang="da-DK" dirty="0"/>
          </a:p>
          <a:p>
            <a:r>
              <a:rPr lang="da-DK" strike="sngStrike" dirty="0"/>
              <a:t>Prøvemedlemmer har ikke stemmeret på klubbens generalforsamlinger og er ej heller medlemmer af D.G.U., men er i øvrigt underlagt klubbens vedtægter.</a:t>
            </a:r>
            <a:endParaRPr lang="da-DK" dirty="0"/>
          </a:p>
          <a:p>
            <a:r>
              <a:rPr lang="da-DK" strike="sngStrike" dirty="0"/>
              <a:t>Et prøvemedlemskab kan kun erhverves af personer, der ikke tidligere har været medlem af en anden golfklub. Efter 2 måneders prøvetid kan prøvemedlemmet optages som fuldt medlem ved skriftlig indmeldelse, og det fastsatte indskud erlægges. Prøvemedlemskab kan kun opnås en gang.</a:t>
            </a:r>
            <a:endParaRPr lang="da-DK" dirty="0"/>
          </a:p>
          <a:p>
            <a:pPr algn="l"/>
            <a:endParaRPr lang="da-DK" sz="1400" dirty="0">
              <a:latin typeface="Verdana" panose="020B0604030504040204" pitchFamily="34" charset="0"/>
              <a:ea typeface="Verdana" panose="020B0604030504040204" pitchFamily="34" charset="0"/>
            </a:endParaRPr>
          </a:p>
          <a:p>
            <a:pPr marL="457200" algn="l"/>
            <a:endParaRPr lang="da-DK" altLang="da-DK" sz="1400" b="1" i="1" dirty="0">
              <a:latin typeface="Verdana" panose="020B0604030504040204" pitchFamily="34" charset="0"/>
              <a:ea typeface="Verdana" panose="020B0604030504040204" pitchFamily="34" charset="0"/>
              <a:cs typeface="Verdana" panose="020B0604030504040204" pitchFamily="34" charset="0"/>
            </a:endParaRPr>
          </a:p>
        </p:txBody>
      </p:sp>
      <p:sp>
        <p:nvSpPr>
          <p:cNvPr id="4" name="Rektangel 3">
            <a:extLst>
              <a:ext uri="{FF2B5EF4-FFF2-40B4-BE49-F238E27FC236}">
                <a16:creationId xmlns:a16="http://schemas.microsoft.com/office/drawing/2014/main" id="{6A6F4081-A509-25DE-9C2E-E18F39D305C3}"/>
              </a:ext>
            </a:extLst>
          </p:cNvPr>
          <p:cNvSpPr/>
          <p:nvPr/>
        </p:nvSpPr>
        <p:spPr>
          <a:xfrm>
            <a:off x="0" y="0"/>
            <a:ext cx="9144000" cy="404664"/>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a:extLst>
              <a:ext uri="{FF2B5EF4-FFF2-40B4-BE49-F238E27FC236}">
                <a16:creationId xmlns:a16="http://schemas.microsoft.com/office/drawing/2014/main" id="{CBEC3501-9CB7-E1D3-6664-14A37698B6B6}"/>
              </a:ext>
            </a:extLst>
          </p:cNvPr>
          <p:cNvSpPr/>
          <p:nvPr/>
        </p:nvSpPr>
        <p:spPr>
          <a:xfrm>
            <a:off x="0" y="6021288"/>
            <a:ext cx="9144000" cy="836712"/>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Æseløre 8">
            <a:extLst>
              <a:ext uri="{FF2B5EF4-FFF2-40B4-BE49-F238E27FC236}">
                <a16:creationId xmlns:a16="http://schemas.microsoft.com/office/drawing/2014/main" id="{A6F72140-CEC8-299C-343C-86F34E90D528}"/>
              </a:ext>
            </a:extLst>
          </p:cNvPr>
          <p:cNvSpPr/>
          <p:nvPr/>
        </p:nvSpPr>
        <p:spPr>
          <a:xfrm>
            <a:off x="6156176" y="4221088"/>
            <a:ext cx="2592288" cy="1440160"/>
          </a:xfrm>
          <a:prstGeom prst="foldedCorner">
            <a:avLst/>
          </a:prstGeom>
          <a:solidFill>
            <a:srgbClr val="0F4524"/>
          </a:solidFill>
          <a:ln>
            <a:solidFill>
              <a:srgbClr val="0F4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boks 9">
            <a:extLst>
              <a:ext uri="{FF2B5EF4-FFF2-40B4-BE49-F238E27FC236}">
                <a16:creationId xmlns:a16="http://schemas.microsoft.com/office/drawing/2014/main" id="{78004193-794B-BC4B-1972-38A5BE97FF22}"/>
              </a:ext>
            </a:extLst>
          </p:cNvPr>
          <p:cNvSpPr txBox="1"/>
          <p:nvPr/>
        </p:nvSpPr>
        <p:spPr>
          <a:xfrm>
            <a:off x="6372200" y="4437112"/>
            <a:ext cx="2160240" cy="646331"/>
          </a:xfrm>
          <a:prstGeom prst="rect">
            <a:avLst/>
          </a:prstGeom>
          <a:noFill/>
        </p:spPr>
        <p:txBody>
          <a:bodyPr wrap="square" rtlCol="0">
            <a:spAutoFit/>
          </a:bodyPr>
          <a:lstStyle/>
          <a:p>
            <a:r>
              <a:rPr lang="da-DK" b="1" dirty="0">
                <a:solidFill>
                  <a:schemeClr val="bg1"/>
                </a:solidFill>
              </a:rPr>
              <a:t>”Vestfyns Golfklub – altid et besøg værd”</a:t>
            </a:r>
          </a:p>
        </p:txBody>
      </p:sp>
      <p:sp>
        <p:nvSpPr>
          <p:cNvPr id="15" name="Tekstboks 14">
            <a:extLst>
              <a:ext uri="{FF2B5EF4-FFF2-40B4-BE49-F238E27FC236}">
                <a16:creationId xmlns:a16="http://schemas.microsoft.com/office/drawing/2014/main" id="{83293AF3-1A9B-7404-93E5-67CBB0EF6CA5}"/>
              </a:ext>
            </a:extLst>
          </p:cNvPr>
          <p:cNvSpPr txBox="1"/>
          <p:nvPr/>
        </p:nvSpPr>
        <p:spPr>
          <a:xfrm>
            <a:off x="2123728" y="6021288"/>
            <a:ext cx="4536504" cy="369332"/>
          </a:xfrm>
          <a:prstGeom prst="rect">
            <a:avLst/>
          </a:prstGeom>
          <a:noFill/>
        </p:spPr>
        <p:txBody>
          <a:bodyPr wrap="square" rtlCol="0">
            <a:spAutoFit/>
          </a:bodyPr>
          <a:lstStyle/>
          <a:p>
            <a:r>
              <a:rPr lang="da-DK" i="1" dirty="0">
                <a:solidFill>
                  <a:schemeClr val="bg1"/>
                </a:solidFill>
              </a:rPr>
              <a:t>- En af Fyns smukkeste baner!</a:t>
            </a:r>
          </a:p>
        </p:txBody>
      </p:sp>
      <p:pic>
        <p:nvPicPr>
          <p:cNvPr id="13" name="Billede 12" descr="Et billede, der indeholder spil, golf, sport, sidder&#10;&#10;Automatisk genereret beskrivelse">
            <a:extLst>
              <a:ext uri="{FF2B5EF4-FFF2-40B4-BE49-F238E27FC236}">
                <a16:creationId xmlns:a16="http://schemas.microsoft.com/office/drawing/2014/main" id="{A976F8A4-8334-71F0-F8AE-B7A271E981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864" y="5587588"/>
            <a:ext cx="1080000" cy="1011414"/>
          </a:xfrm>
          <a:prstGeom prst="rect">
            <a:avLst/>
          </a:prstGeom>
        </p:spPr>
      </p:pic>
      <p:pic>
        <p:nvPicPr>
          <p:cNvPr id="6" name="Billede 5">
            <a:extLst>
              <a:ext uri="{FF2B5EF4-FFF2-40B4-BE49-F238E27FC236}">
                <a16:creationId xmlns:a16="http://schemas.microsoft.com/office/drawing/2014/main" id="{492A9BFB-84AD-EB57-8A4E-E32DB502FF6C}"/>
              </a:ext>
            </a:extLst>
          </p:cNvPr>
          <p:cNvPicPr>
            <a:picLocks noChangeAspect="1"/>
          </p:cNvPicPr>
          <p:nvPr/>
        </p:nvPicPr>
        <p:blipFill rotWithShape="1">
          <a:blip r:embed="rId4"/>
          <a:srcRect l="21794"/>
          <a:stretch/>
        </p:blipFill>
        <p:spPr>
          <a:xfrm>
            <a:off x="6154192" y="908720"/>
            <a:ext cx="2594272" cy="3312368"/>
          </a:xfrm>
          <a:prstGeom prst="rect">
            <a:avLst/>
          </a:prstGeom>
        </p:spPr>
      </p:pic>
    </p:spTree>
    <p:extLst>
      <p:ext uri="{BB962C8B-B14F-4D97-AF65-F5344CB8AC3E}">
        <p14:creationId xmlns:p14="http://schemas.microsoft.com/office/powerpoint/2010/main" val="484449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A0924-62B9-4ABD-47D3-6AF90BDB2FB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FD08464-DA42-E1E6-4E3D-0326D26288D5}"/>
              </a:ext>
            </a:extLst>
          </p:cNvPr>
          <p:cNvSpPr>
            <a:spLocks noGrp="1"/>
          </p:cNvSpPr>
          <p:nvPr>
            <p:ph type="ctrTitle"/>
          </p:nvPr>
        </p:nvSpPr>
        <p:spPr>
          <a:xfrm>
            <a:off x="611560" y="367988"/>
            <a:ext cx="5182344" cy="936104"/>
          </a:xfrm>
        </p:spPr>
        <p:txBody>
          <a:bodyPr/>
          <a:lstStyle/>
          <a:p>
            <a:pPr algn="l"/>
            <a:r>
              <a:rPr lang="da-DK" b="1" dirty="0"/>
              <a:t>Punkt 5 - fortsat</a:t>
            </a:r>
          </a:p>
        </p:txBody>
      </p:sp>
      <p:sp>
        <p:nvSpPr>
          <p:cNvPr id="3" name="Undertitel 2">
            <a:extLst>
              <a:ext uri="{FF2B5EF4-FFF2-40B4-BE49-F238E27FC236}">
                <a16:creationId xmlns:a16="http://schemas.microsoft.com/office/drawing/2014/main" id="{8ABF3FE4-4DFA-D9EC-320D-E47BF9573310}"/>
              </a:ext>
            </a:extLst>
          </p:cNvPr>
          <p:cNvSpPr>
            <a:spLocks noGrp="1"/>
          </p:cNvSpPr>
          <p:nvPr>
            <p:ph type="subTitle" idx="1"/>
          </p:nvPr>
        </p:nvSpPr>
        <p:spPr>
          <a:xfrm>
            <a:off x="992" y="1065852"/>
            <a:ext cx="6154192" cy="4955436"/>
          </a:xfrm>
        </p:spPr>
        <p:txBody>
          <a:bodyPr>
            <a:normAutofit fontScale="40000" lnSpcReduction="20000"/>
          </a:bodyPr>
          <a:lstStyle/>
          <a:p>
            <a:r>
              <a:rPr lang="da-DK" sz="6300" b="1" dirty="0"/>
              <a:t>§ 3</a:t>
            </a:r>
          </a:p>
          <a:p>
            <a:r>
              <a:rPr lang="da-DK" strike="sngStrike" dirty="0"/>
              <a:t>Bestyrelsen fastsætter klubbens medlemskategorier.</a:t>
            </a:r>
            <a:br>
              <a:rPr lang="da-DK" dirty="0"/>
            </a:br>
            <a:r>
              <a:rPr lang="da-DK" dirty="0"/>
              <a:t>Kontingent gældende fra 1. januar til 31. december fastsættes årligt af generalforsamlingen efter bestyrelsens indstilling, dog kan bestyrelsen til hver en tid iværksætte</a:t>
            </a:r>
            <a:r>
              <a:rPr lang="da-DK" strike="sngStrike" dirty="0"/>
              <a:t>r</a:t>
            </a:r>
            <a:r>
              <a:rPr lang="da-DK" dirty="0"/>
              <a:t> medlems hvervning med rabat.</a:t>
            </a:r>
          </a:p>
          <a:p>
            <a:r>
              <a:rPr lang="da-DK" b="1" dirty="0"/>
              <a:t> </a:t>
            </a:r>
            <a:endParaRPr lang="da-DK" dirty="0"/>
          </a:p>
          <a:p>
            <a:r>
              <a:rPr lang="da-DK" b="1" dirty="0"/>
              <a:t>Kontingenterne reguleres herefter som udgangspunkt én gang årligt pr. 1. juli i overensstemmelse med udviklingen i nettoprisindekset (”Nettoprisindeks, i alt”) offentliggjort af Danmarks Statistik. Reguleringen beregnes på baggrund af den 12-måneders udvikling i nettoprisindekset opgjort pr. 31. december forud for reguleringstidspunktet.</a:t>
            </a:r>
            <a:endParaRPr lang="da-DK" dirty="0"/>
          </a:p>
          <a:p>
            <a:br>
              <a:rPr lang="da-DK" dirty="0"/>
            </a:br>
            <a:r>
              <a:rPr lang="da-DK" dirty="0"/>
              <a:t>Indskud for optagelse i klubben for de forskellige medlemskategorier fastsættes årligt af generalforsamlingen efter bestyrelsens indstilling. Alle indskud tilfalder klubben. Indskud betales af nye </a:t>
            </a:r>
            <a:r>
              <a:rPr lang="da-DK" strike="sngStrike" dirty="0"/>
              <a:t>aktive</a:t>
            </a:r>
            <a:r>
              <a:rPr lang="da-DK" dirty="0"/>
              <a:t> medlemmer, der er fyldt 22 år, samt ved juniorers overgang til et </a:t>
            </a:r>
            <a:r>
              <a:rPr lang="da-DK" strike="sngStrike" dirty="0"/>
              <a:t>aktivt</a:t>
            </a:r>
            <a:r>
              <a:rPr lang="da-DK" dirty="0"/>
              <a:t> seniormedlemskab, hvor pågældende ikke har haft et </a:t>
            </a:r>
            <a:r>
              <a:rPr lang="da-DK" strike="sngStrike" dirty="0"/>
              <a:t>aktivt</a:t>
            </a:r>
            <a:r>
              <a:rPr lang="da-DK" dirty="0"/>
              <a:t> medlemskab i de seneste 24 måneder inden det fyldte 22. år. Kontingent betales forud hvert kvartal, dog ikke flexmedlemmer, som betaler årligt.</a:t>
            </a:r>
          </a:p>
          <a:p>
            <a:r>
              <a:rPr lang="da-DK" dirty="0"/>
              <a:t>Tillige opkræves alle </a:t>
            </a:r>
            <a:r>
              <a:rPr lang="da-DK" strike="sngStrike" dirty="0"/>
              <a:t>aktive</a:t>
            </a:r>
            <a:r>
              <a:rPr lang="da-DK" dirty="0"/>
              <a:t> medlemmer det til enhver tid fastsatte kontingent til Dansk Golf Union.</a:t>
            </a:r>
            <a:br>
              <a:rPr lang="da-DK" dirty="0"/>
            </a:br>
            <a:r>
              <a:rPr lang="da-DK" dirty="0"/>
              <a:t>Restance med kontingent ud over 3 måneder medfører suspension af samtlige medlemsrettigheder. Kontingentrestance ud over 6 måneder medfører eksklusion, med mindre bestyrelsen på grund af særlige omstændigheder finder anledning til fravigelse. Eventuel genoptagelse vil kunne finde sted, dersom hele restancen betales. Et eksklusionsmedlem hæfter dog fuldt ud for sine forpligtelser i henhold til nærværende vedtægt og har intet krav på andet i klubbens formue. Bestyrelsen fastsætter takster for greenfee.</a:t>
            </a:r>
          </a:p>
          <a:p>
            <a:endParaRPr lang="da-DK" dirty="0"/>
          </a:p>
          <a:p>
            <a:pPr algn="l"/>
            <a:endParaRPr lang="da-DK" sz="1400" dirty="0">
              <a:latin typeface="Verdana" panose="020B0604030504040204" pitchFamily="34" charset="0"/>
              <a:ea typeface="Verdana" panose="020B0604030504040204" pitchFamily="34" charset="0"/>
            </a:endParaRPr>
          </a:p>
          <a:p>
            <a:pPr marL="457200" algn="l"/>
            <a:endParaRPr lang="da-DK" altLang="da-DK" sz="1400" b="1" i="1" dirty="0">
              <a:latin typeface="Verdana" panose="020B0604030504040204" pitchFamily="34" charset="0"/>
              <a:ea typeface="Verdana" panose="020B0604030504040204" pitchFamily="34" charset="0"/>
              <a:cs typeface="Verdana" panose="020B0604030504040204" pitchFamily="34" charset="0"/>
            </a:endParaRPr>
          </a:p>
        </p:txBody>
      </p:sp>
      <p:sp>
        <p:nvSpPr>
          <p:cNvPr id="4" name="Rektangel 3">
            <a:extLst>
              <a:ext uri="{FF2B5EF4-FFF2-40B4-BE49-F238E27FC236}">
                <a16:creationId xmlns:a16="http://schemas.microsoft.com/office/drawing/2014/main" id="{2A96446B-65DD-1F2A-52A4-A1A0F2D966EC}"/>
              </a:ext>
            </a:extLst>
          </p:cNvPr>
          <p:cNvSpPr/>
          <p:nvPr/>
        </p:nvSpPr>
        <p:spPr>
          <a:xfrm>
            <a:off x="0" y="0"/>
            <a:ext cx="9144000" cy="404664"/>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a:extLst>
              <a:ext uri="{FF2B5EF4-FFF2-40B4-BE49-F238E27FC236}">
                <a16:creationId xmlns:a16="http://schemas.microsoft.com/office/drawing/2014/main" id="{CDF6DA6B-8C84-EE34-AE4F-00FC1F9366E0}"/>
              </a:ext>
            </a:extLst>
          </p:cNvPr>
          <p:cNvSpPr/>
          <p:nvPr/>
        </p:nvSpPr>
        <p:spPr>
          <a:xfrm>
            <a:off x="0" y="6021288"/>
            <a:ext cx="9144000" cy="836712"/>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Æseløre 8">
            <a:extLst>
              <a:ext uri="{FF2B5EF4-FFF2-40B4-BE49-F238E27FC236}">
                <a16:creationId xmlns:a16="http://schemas.microsoft.com/office/drawing/2014/main" id="{79B3A930-21AF-9ED4-91A9-FD6898C4FA26}"/>
              </a:ext>
            </a:extLst>
          </p:cNvPr>
          <p:cNvSpPr/>
          <p:nvPr/>
        </p:nvSpPr>
        <p:spPr>
          <a:xfrm>
            <a:off x="6156176" y="4221088"/>
            <a:ext cx="2592288" cy="1440160"/>
          </a:xfrm>
          <a:prstGeom prst="foldedCorner">
            <a:avLst/>
          </a:prstGeom>
          <a:solidFill>
            <a:srgbClr val="0F4524"/>
          </a:solidFill>
          <a:ln>
            <a:solidFill>
              <a:srgbClr val="0F4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boks 9">
            <a:extLst>
              <a:ext uri="{FF2B5EF4-FFF2-40B4-BE49-F238E27FC236}">
                <a16:creationId xmlns:a16="http://schemas.microsoft.com/office/drawing/2014/main" id="{83DBAA09-A820-479B-F79A-06538F04D19F}"/>
              </a:ext>
            </a:extLst>
          </p:cNvPr>
          <p:cNvSpPr txBox="1"/>
          <p:nvPr/>
        </p:nvSpPr>
        <p:spPr>
          <a:xfrm>
            <a:off x="6372200" y="4437112"/>
            <a:ext cx="2160240" cy="646331"/>
          </a:xfrm>
          <a:prstGeom prst="rect">
            <a:avLst/>
          </a:prstGeom>
          <a:noFill/>
        </p:spPr>
        <p:txBody>
          <a:bodyPr wrap="square" rtlCol="0">
            <a:spAutoFit/>
          </a:bodyPr>
          <a:lstStyle/>
          <a:p>
            <a:r>
              <a:rPr lang="da-DK" b="1" dirty="0">
                <a:solidFill>
                  <a:schemeClr val="bg1"/>
                </a:solidFill>
              </a:rPr>
              <a:t>”Vestfyns Golfklub – altid et besøg værd”</a:t>
            </a:r>
          </a:p>
        </p:txBody>
      </p:sp>
      <p:sp>
        <p:nvSpPr>
          <p:cNvPr id="15" name="Tekstboks 14">
            <a:extLst>
              <a:ext uri="{FF2B5EF4-FFF2-40B4-BE49-F238E27FC236}">
                <a16:creationId xmlns:a16="http://schemas.microsoft.com/office/drawing/2014/main" id="{7BA03147-F21F-7100-D7A8-5F89C9F34CC8}"/>
              </a:ext>
            </a:extLst>
          </p:cNvPr>
          <p:cNvSpPr txBox="1"/>
          <p:nvPr/>
        </p:nvSpPr>
        <p:spPr>
          <a:xfrm>
            <a:off x="2123728" y="6021288"/>
            <a:ext cx="4536504" cy="369332"/>
          </a:xfrm>
          <a:prstGeom prst="rect">
            <a:avLst/>
          </a:prstGeom>
          <a:noFill/>
        </p:spPr>
        <p:txBody>
          <a:bodyPr wrap="square" rtlCol="0">
            <a:spAutoFit/>
          </a:bodyPr>
          <a:lstStyle/>
          <a:p>
            <a:r>
              <a:rPr lang="da-DK" i="1" dirty="0">
                <a:solidFill>
                  <a:schemeClr val="bg1"/>
                </a:solidFill>
              </a:rPr>
              <a:t>- En af Fyns smukkeste baner!</a:t>
            </a:r>
          </a:p>
        </p:txBody>
      </p:sp>
      <p:pic>
        <p:nvPicPr>
          <p:cNvPr id="13" name="Billede 12" descr="Et billede, der indeholder spil, golf, sport, sidder&#10;&#10;Automatisk genereret beskrivelse">
            <a:extLst>
              <a:ext uri="{FF2B5EF4-FFF2-40B4-BE49-F238E27FC236}">
                <a16:creationId xmlns:a16="http://schemas.microsoft.com/office/drawing/2014/main" id="{F475AFBC-1282-82E1-3DCC-1B7C56231E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864" y="5587588"/>
            <a:ext cx="1080000" cy="1011414"/>
          </a:xfrm>
          <a:prstGeom prst="rect">
            <a:avLst/>
          </a:prstGeom>
        </p:spPr>
      </p:pic>
      <p:pic>
        <p:nvPicPr>
          <p:cNvPr id="6" name="Billede 5">
            <a:extLst>
              <a:ext uri="{FF2B5EF4-FFF2-40B4-BE49-F238E27FC236}">
                <a16:creationId xmlns:a16="http://schemas.microsoft.com/office/drawing/2014/main" id="{B004883A-10E2-2CE6-B09E-708B6BEB1D8C}"/>
              </a:ext>
            </a:extLst>
          </p:cNvPr>
          <p:cNvPicPr>
            <a:picLocks noChangeAspect="1"/>
          </p:cNvPicPr>
          <p:nvPr/>
        </p:nvPicPr>
        <p:blipFill rotWithShape="1">
          <a:blip r:embed="rId4"/>
          <a:srcRect l="21794"/>
          <a:stretch/>
        </p:blipFill>
        <p:spPr>
          <a:xfrm>
            <a:off x="6154192" y="908720"/>
            <a:ext cx="2594272" cy="3312368"/>
          </a:xfrm>
          <a:prstGeom prst="rect">
            <a:avLst/>
          </a:prstGeom>
        </p:spPr>
      </p:pic>
    </p:spTree>
    <p:extLst>
      <p:ext uri="{BB962C8B-B14F-4D97-AF65-F5344CB8AC3E}">
        <p14:creationId xmlns:p14="http://schemas.microsoft.com/office/powerpoint/2010/main" val="3936952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95A99-A9CB-0DF4-D55D-64629055109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58135DA-061C-D589-2238-914261B971D0}"/>
              </a:ext>
            </a:extLst>
          </p:cNvPr>
          <p:cNvSpPr>
            <a:spLocks noGrp="1"/>
          </p:cNvSpPr>
          <p:nvPr>
            <p:ph type="ctrTitle"/>
          </p:nvPr>
        </p:nvSpPr>
        <p:spPr>
          <a:xfrm>
            <a:off x="611560" y="367988"/>
            <a:ext cx="5182344" cy="936104"/>
          </a:xfrm>
        </p:spPr>
        <p:txBody>
          <a:bodyPr/>
          <a:lstStyle/>
          <a:p>
            <a:pPr algn="l"/>
            <a:r>
              <a:rPr lang="da-DK" b="1" dirty="0"/>
              <a:t>Punkt 5 - fortsat</a:t>
            </a:r>
          </a:p>
        </p:txBody>
      </p:sp>
      <p:sp>
        <p:nvSpPr>
          <p:cNvPr id="3" name="Undertitel 2">
            <a:extLst>
              <a:ext uri="{FF2B5EF4-FFF2-40B4-BE49-F238E27FC236}">
                <a16:creationId xmlns:a16="http://schemas.microsoft.com/office/drawing/2014/main" id="{B457EF53-CCC0-7F96-F328-5EA91198BDA1}"/>
              </a:ext>
            </a:extLst>
          </p:cNvPr>
          <p:cNvSpPr>
            <a:spLocks noGrp="1"/>
          </p:cNvSpPr>
          <p:nvPr>
            <p:ph type="subTitle" idx="1"/>
          </p:nvPr>
        </p:nvSpPr>
        <p:spPr>
          <a:xfrm>
            <a:off x="992" y="1065852"/>
            <a:ext cx="6154192" cy="4955436"/>
          </a:xfrm>
        </p:spPr>
        <p:txBody>
          <a:bodyPr>
            <a:normAutofit fontScale="70000" lnSpcReduction="20000"/>
          </a:bodyPr>
          <a:lstStyle/>
          <a:p>
            <a:r>
              <a:rPr lang="da-DK" b="1" dirty="0"/>
              <a:t>§ 4</a:t>
            </a:r>
            <a:endParaRPr lang="da-DK" dirty="0"/>
          </a:p>
          <a:p>
            <a:r>
              <a:rPr lang="da-DK" b="1" dirty="0"/>
              <a:t>Medlemskab kan opsigelses/ændres og skal være kontoret i hænde skriftligt:</a:t>
            </a:r>
            <a:endParaRPr lang="da-DK" dirty="0"/>
          </a:p>
          <a:p>
            <a:r>
              <a:rPr lang="da-DK" b="1" dirty="0"/>
              <a:t>senest den 30. september for virkning pr. efterfølgende 1. januar eller</a:t>
            </a:r>
            <a:br>
              <a:rPr lang="da-DK" b="1" dirty="0"/>
            </a:br>
            <a:r>
              <a:rPr lang="da-DK" b="1" dirty="0"/>
              <a:t>senest den 31. marts for virkning pr. efterfølgende 1. juli.</a:t>
            </a:r>
            <a:endParaRPr lang="da-DK" dirty="0"/>
          </a:p>
          <a:p>
            <a:r>
              <a:rPr lang="da-DK" dirty="0"/>
              <a:t>Indmeldelse på ny, tidligst efter 1 år - i modsat fald betales der kontingent for den forløbne periode.</a:t>
            </a:r>
          </a:p>
          <a:p>
            <a:r>
              <a:rPr lang="da-DK" dirty="0"/>
              <a:t>Klubben er en selvejende forening og hæfter alene med sin formue. Udtrædende medlemmer har intet krav på andel i klubbens formue og har ej heller nogen forpligtelse til at betale foreningens gæld.</a:t>
            </a:r>
          </a:p>
          <a:p>
            <a:endParaRPr lang="da-DK" dirty="0"/>
          </a:p>
          <a:p>
            <a:pPr algn="l"/>
            <a:endParaRPr lang="da-DK" sz="1400" dirty="0">
              <a:latin typeface="Verdana" panose="020B0604030504040204" pitchFamily="34" charset="0"/>
              <a:ea typeface="Verdana" panose="020B0604030504040204" pitchFamily="34" charset="0"/>
            </a:endParaRPr>
          </a:p>
          <a:p>
            <a:pPr marL="457200" algn="l"/>
            <a:endParaRPr lang="da-DK" altLang="da-DK" sz="1400" b="1" i="1" dirty="0">
              <a:latin typeface="Verdana" panose="020B0604030504040204" pitchFamily="34" charset="0"/>
              <a:ea typeface="Verdana" panose="020B0604030504040204" pitchFamily="34" charset="0"/>
              <a:cs typeface="Verdana" panose="020B0604030504040204" pitchFamily="34" charset="0"/>
            </a:endParaRPr>
          </a:p>
        </p:txBody>
      </p:sp>
      <p:sp>
        <p:nvSpPr>
          <p:cNvPr id="4" name="Rektangel 3">
            <a:extLst>
              <a:ext uri="{FF2B5EF4-FFF2-40B4-BE49-F238E27FC236}">
                <a16:creationId xmlns:a16="http://schemas.microsoft.com/office/drawing/2014/main" id="{23102537-4CD9-CD2E-6AE7-F2175D4B6A58}"/>
              </a:ext>
            </a:extLst>
          </p:cNvPr>
          <p:cNvSpPr/>
          <p:nvPr/>
        </p:nvSpPr>
        <p:spPr>
          <a:xfrm>
            <a:off x="0" y="0"/>
            <a:ext cx="9144000" cy="404664"/>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a:extLst>
              <a:ext uri="{FF2B5EF4-FFF2-40B4-BE49-F238E27FC236}">
                <a16:creationId xmlns:a16="http://schemas.microsoft.com/office/drawing/2014/main" id="{37639FA6-2E13-E7B8-91DE-6AF36967B361}"/>
              </a:ext>
            </a:extLst>
          </p:cNvPr>
          <p:cNvSpPr/>
          <p:nvPr/>
        </p:nvSpPr>
        <p:spPr>
          <a:xfrm>
            <a:off x="0" y="6021288"/>
            <a:ext cx="9144000" cy="836712"/>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Æseløre 8">
            <a:extLst>
              <a:ext uri="{FF2B5EF4-FFF2-40B4-BE49-F238E27FC236}">
                <a16:creationId xmlns:a16="http://schemas.microsoft.com/office/drawing/2014/main" id="{0CB9750A-3F74-7DCE-6335-3FB1143B74AD}"/>
              </a:ext>
            </a:extLst>
          </p:cNvPr>
          <p:cNvSpPr/>
          <p:nvPr/>
        </p:nvSpPr>
        <p:spPr>
          <a:xfrm>
            <a:off x="6156176" y="4221088"/>
            <a:ext cx="2592288" cy="1440160"/>
          </a:xfrm>
          <a:prstGeom prst="foldedCorner">
            <a:avLst/>
          </a:prstGeom>
          <a:solidFill>
            <a:srgbClr val="0F4524"/>
          </a:solidFill>
          <a:ln>
            <a:solidFill>
              <a:srgbClr val="0F4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boks 9">
            <a:extLst>
              <a:ext uri="{FF2B5EF4-FFF2-40B4-BE49-F238E27FC236}">
                <a16:creationId xmlns:a16="http://schemas.microsoft.com/office/drawing/2014/main" id="{A6D85113-B2FC-B007-4C77-A16195E105C1}"/>
              </a:ext>
            </a:extLst>
          </p:cNvPr>
          <p:cNvSpPr txBox="1"/>
          <p:nvPr/>
        </p:nvSpPr>
        <p:spPr>
          <a:xfrm>
            <a:off x="6372200" y="4437112"/>
            <a:ext cx="2160240" cy="646331"/>
          </a:xfrm>
          <a:prstGeom prst="rect">
            <a:avLst/>
          </a:prstGeom>
          <a:noFill/>
        </p:spPr>
        <p:txBody>
          <a:bodyPr wrap="square" rtlCol="0">
            <a:spAutoFit/>
          </a:bodyPr>
          <a:lstStyle/>
          <a:p>
            <a:r>
              <a:rPr lang="da-DK" b="1" dirty="0">
                <a:solidFill>
                  <a:schemeClr val="bg1"/>
                </a:solidFill>
              </a:rPr>
              <a:t>”Vestfyns Golfklub – altid et besøg værd”</a:t>
            </a:r>
          </a:p>
        </p:txBody>
      </p:sp>
      <p:sp>
        <p:nvSpPr>
          <p:cNvPr id="15" name="Tekstboks 14">
            <a:extLst>
              <a:ext uri="{FF2B5EF4-FFF2-40B4-BE49-F238E27FC236}">
                <a16:creationId xmlns:a16="http://schemas.microsoft.com/office/drawing/2014/main" id="{3299F6CB-5D9F-B543-8AD5-651CF133A8CD}"/>
              </a:ext>
            </a:extLst>
          </p:cNvPr>
          <p:cNvSpPr txBox="1"/>
          <p:nvPr/>
        </p:nvSpPr>
        <p:spPr>
          <a:xfrm>
            <a:off x="2123728" y="6021288"/>
            <a:ext cx="4536504" cy="369332"/>
          </a:xfrm>
          <a:prstGeom prst="rect">
            <a:avLst/>
          </a:prstGeom>
          <a:noFill/>
        </p:spPr>
        <p:txBody>
          <a:bodyPr wrap="square" rtlCol="0">
            <a:spAutoFit/>
          </a:bodyPr>
          <a:lstStyle/>
          <a:p>
            <a:r>
              <a:rPr lang="da-DK" i="1" dirty="0">
                <a:solidFill>
                  <a:schemeClr val="bg1"/>
                </a:solidFill>
              </a:rPr>
              <a:t>- En af Fyns smukkeste baner!</a:t>
            </a:r>
          </a:p>
        </p:txBody>
      </p:sp>
      <p:pic>
        <p:nvPicPr>
          <p:cNvPr id="13" name="Billede 12" descr="Et billede, der indeholder spil, golf, sport, sidder&#10;&#10;Automatisk genereret beskrivelse">
            <a:extLst>
              <a:ext uri="{FF2B5EF4-FFF2-40B4-BE49-F238E27FC236}">
                <a16:creationId xmlns:a16="http://schemas.microsoft.com/office/drawing/2014/main" id="{38362072-3CF2-DD1B-E7CB-E36D6699D9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864" y="5587588"/>
            <a:ext cx="1080000" cy="1011414"/>
          </a:xfrm>
          <a:prstGeom prst="rect">
            <a:avLst/>
          </a:prstGeom>
        </p:spPr>
      </p:pic>
      <p:pic>
        <p:nvPicPr>
          <p:cNvPr id="6" name="Billede 5">
            <a:extLst>
              <a:ext uri="{FF2B5EF4-FFF2-40B4-BE49-F238E27FC236}">
                <a16:creationId xmlns:a16="http://schemas.microsoft.com/office/drawing/2014/main" id="{9724CFCB-1C9C-ACA2-3460-90856C6F1D57}"/>
              </a:ext>
            </a:extLst>
          </p:cNvPr>
          <p:cNvPicPr>
            <a:picLocks noChangeAspect="1"/>
          </p:cNvPicPr>
          <p:nvPr/>
        </p:nvPicPr>
        <p:blipFill rotWithShape="1">
          <a:blip r:embed="rId4"/>
          <a:srcRect l="21794"/>
          <a:stretch/>
        </p:blipFill>
        <p:spPr>
          <a:xfrm>
            <a:off x="6154192" y="908720"/>
            <a:ext cx="2594272" cy="3312368"/>
          </a:xfrm>
          <a:prstGeom prst="rect">
            <a:avLst/>
          </a:prstGeom>
        </p:spPr>
      </p:pic>
    </p:spTree>
    <p:extLst>
      <p:ext uri="{BB962C8B-B14F-4D97-AF65-F5344CB8AC3E}">
        <p14:creationId xmlns:p14="http://schemas.microsoft.com/office/powerpoint/2010/main" val="951071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69CF8-F980-3B20-D3D0-AE428582F74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A63A921-0D41-A9A2-ED8E-146AC7CF85AD}"/>
              </a:ext>
            </a:extLst>
          </p:cNvPr>
          <p:cNvSpPr>
            <a:spLocks noGrp="1"/>
          </p:cNvSpPr>
          <p:nvPr>
            <p:ph type="ctrTitle"/>
          </p:nvPr>
        </p:nvSpPr>
        <p:spPr>
          <a:xfrm>
            <a:off x="611560" y="367988"/>
            <a:ext cx="5182344" cy="936104"/>
          </a:xfrm>
        </p:spPr>
        <p:txBody>
          <a:bodyPr/>
          <a:lstStyle/>
          <a:p>
            <a:pPr algn="l"/>
            <a:r>
              <a:rPr lang="da-DK" b="1" dirty="0"/>
              <a:t>Punkt 5 - fortsat</a:t>
            </a:r>
          </a:p>
        </p:txBody>
      </p:sp>
      <p:sp>
        <p:nvSpPr>
          <p:cNvPr id="3" name="Undertitel 2">
            <a:extLst>
              <a:ext uri="{FF2B5EF4-FFF2-40B4-BE49-F238E27FC236}">
                <a16:creationId xmlns:a16="http://schemas.microsoft.com/office/drawing/2014/main" id="{20A4A153-D62F-AD9D-8F32-B4ECB9396152}"/>
              </a:ext>
            </a:extLst>
          </p:cNvPr>
          <p:cNvSpPr>
            <a:spLocks noGrp="1"/>
          </p:cNvSpPr>
          <p:nvPr>
            <p:ph type="subTitle" idx="1"/>
          </p:nvPr>
        </p:nvSpPr>
        <p:spPr>
          <a:xfrm>
            <a:off x="992" y="1065852"/>
            <a:ext cx="6154192" cy="4955436"/>
          </a:xfrm>
        </p:spPr>
        <p:txBody>
          <a:bodyPr>
            <a:normAutofit fontScale="47500" lnSpcReduction="20000"/>
          </a:bodyPr>
          <a:lstStyle/>
          <a:p>
            <a:r>
              <a:rPr lang="da-DK" b="1" dirty="0"/>
              <a:t>§ 5</a:t>
            </a:r>
            <a:endParaRPr lang="da-DK" dirty="0"/>
          </a:p>
          <a:p>
            <a:r>
              <a:rPr lang="da-DK" dirty="0"/>
              <a:t>Klubbens øverste myndighed er generalforsamlingen.</a:t>
            </a:r>
          </a:p>
          <a:p>
            <a:r>
              <a:rPr lang="da-DK" dirty="0"/>
              <a:t>Alle </a:t>
            </a:r>
            <a:r>
              <a:rPr lang="da-DK" strike="sngStrike" dirty="0"/>
              <a:t>aktive</a:t>
            </a:r>
            <a:r>
              <a:rPr lang="da-DK" dirty="0"/>
              <a:t> medlemmer, der er fyldt 18 år, kan afgive en stemme. Beslutninger træffes ved almindeligt stemmeflertal, hvor disse vedtægter ikke foreskriver andet. På ethvert stemmeberettiget medlems forlangende afholdes skriftlig afstemning.</a:t>
            </a:r>
            <a:br>
              <a:rPr lang="da-DK" dirty="0"/>
            </a:br>
            <a:r>
              <a:rPr lang="da-DK" dirty="0"/>
              <a:t>Stemmeret kan udøves ifølge fuldmagt, dog kan intet medlem afgive mere end 3 stemmer ifølge fuldmagt. Ordinær generalforsamling afholdes hvert år i marts</a:t>
            </a:r>
            <a:r>
              <a:rPr lang="da-DK" b="1" dirty="0"/>
              <a:t>/april</a:t>
            </a:r>
            <a:r>
              <a:rPr lang="da-DK" dirty="0"/>
              <a:t> måned.</a:t>
            </a:r>
          </a:p>
          <a:p>
            <a:r>
              <a:rPr lang="da-DK" dirty="0"/>
              <a:t>Til enhver generalforsamling indkaldes medlemmerne ved bekendtgørelse via elektronisk kommunikation (</a:t>
            </a:r>
            <a:r>
              <a:rPr lang="da-DK" strike="sngStrike" dirty="0"/>
              <a:t>e-mail</a:t>
            </a:r>
            <a:r>
              <a:rPr lang="da-DK" dirty="0"/>
              <a:t> </a:t>
            </a:r>
            <a:r>
              <a:rPr lang="da-DK" b="1" dirty="0"/>
              <a:t>Golfbox</a:t>
            </a:r>
            <a:r>
              <a:rPr lang="da-DK" dirty="0"/>
              <a:t>) og opslag i klubhus senest </a:t>
            </a:r>
            <a:r>
              <a:rPr lang="da-DK" b="1" dirty="0"/>
              <a:t>4</a:t>
            </a:r>
            <a:r>
              <a:rPr lang="da-DK" dirty="0"/>
              <a:t> uger før afholdelsen, eller ved brev.</a:t>
            </a:r>
          </a:p>
          <a:p>
            <a:r>
              <a:rPr lang="da-DK" dirty="0"/>
              <a:t>Bekendtgørelsen skal indeholde dagsorden med eventuelle forslag, nævnt i hovedtræk. Den nøjagtige ordlyd af evt. forslag vil være opslået i klubhuset </a:t>
            </a:r>
            <a:r>
              <a:rPr lang="da-DK" b="1" dirty="0"/>
              <a:t>2</a:t>
            </a:r>
            <a:r>
              <a:rPr lang="da-DK" dirty="0"/>
              <a:t> uger før afholdelsen, og kan rekvireres ved henvendelse til klubbens sekretariat.</a:t>
            </a:r>
          </a:p>
          <a:p>
            <a:r>
              <a:rPr lang="da-DK" dirty="0"/>
              <a:t>Ekstraordinær generalforsamling afholdes, når bestyrelsen bestemmer det, eller når mindst 50 stemmeberettigede medlemmer fremsætter skriftlig begæring til bestyrelsen derom. En sådan begæring skal indeholde de forslag, som ønskes behandlet, og generalforsamlingen skal afholdes tidligst 8 dage og senest 3 uger efter, at bestyrelsen har modtaget begæringen.</a:t>
            </a:r>
          </a:p>
          <a:p>
            <a:endParaRPr lang="da-DK" dirty="0"/>
          </a:p>
          <a:p>
            <a:pPr algn="l"/>
            <a:endParaRPr lang="da-DK" sz="1400" dirty="0">
              <a:latin typeface="Verdana" panose="020B0604030504040204" pitchFamily="34" charset="0"/>
              <a:ea typeface="Verdana" panose="020B0604030504040204" pitchFamily="34" charset="0"/>
            </a:endParaRPr>
          </a:p>
          <a:p>
            <a:pPr marL="457200" algn="l"/>
            <a:endParaRPr lang="da-DK" altLang="da-DK" sz="1400" b="1" i="1" dirty="0">
              <a:latin typeface="Verdana" panose="020B0604030504040204" pitchFamily="34" charset="0"/>
              <a:ea typeface="Verdana" panose="020B0604030504040204" pitchFamily="34" charset="0"/>
              <a:cs typeface="Verdana" panose="020B0604030504040204" pitchFamily="34" charset="0"/>
            </a:endParaRPr>
          </a:p>
        </p:txBody>
      </p:sp>
      <p:sp>
        <p:nvSpPr>
          <p:cNvPr id="4" name="Rektangel 3">
            <a:extLst>
              <a:ext uri="{FF2B5EF4-FFF2-40B4-BE49-F238E27FC236}">
                <a16:creationId xmlns:a16="http://schemas.microsoft.com/office/drawing/2014/main" id="{E597D6F2-2BA2-0247-41C9-5B28DEDB94E1}"/>
              </a:ext>
            </a:extLst>
          </p:cNvPr>
          <p:cNvSpPr/>
          <p:nvPr/>
        </p:nvSpPr>
        <p:spPr>
          <a:xfrm>
            <a:off x="0" y="0"/>
            <a:ext cx="9144000" cy="404664"/>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a:extLst>
              <a:ext uri="{FF2B5EF4-FFF2-40B4-BE49-F238E27FC236}">
                <a16:creationId xmlns:a16="http://schemas.microsoft.com/office/drawing/2014/main" id="{346D638C-9F77-7BF7-8F30-61761DCBDA2E}"/>
              </a:ext>
            </a:extLst>
          </p:cNvPr>
          <p:cNvSpPr/>
          <p:nvPr/>
        </p:nvSpPr>
        <p:spPr>
          <a:xfrm>
            <a:off x="0" y="6021288"/>
            <a:ext cx="9144000" cy="836712"/>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Æseløre 8">
            <a:extLst>
              <a:ext uri="{FF2B5EF4-FFF2-40B4-BE49-F238E27FC236}">
                <a16:creationId xmlns:a16="http://schemas.microsoft.com/office/drawing/2014/main" id="{E6EDC8AE-1949-7D36-6DD3-B5445D17A0E5}"/>
              </a:ext>
            </a:extLst>
          </p:cNvPr>
          <p:cNvSpPr/>
          <p:nvPr/>
        </p:nvSpPr>
        <p:spPr>
          <a:xfrm>
            <a:off x="6156176" y="4221088"/>
            <a:ext cx="2592288" cy="1440160"/>
          </a:xfrm>
          <a:prstGeom prst="foldedCorner">
            <a:avLst/>
          </a:prstGeom>
          <a:solidFill>
            <a:srgbClr val="0F4524"/>
          </a:solidFill>
          <a:ln>
            <a:solidFill>
              <a:srgbClr val="0F4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boks 9">
            <a:extLst>
              <a:ext uri="{FF2B5EF4-FFF2-40B4-BE49-F238E27FC236}">
                <a16:creationId xmlns:a16="http://schemas.microsoft.com/office/drawing/2014/main" id="{EBF0B869-E06F-91B4-66BF-5C4BB96E4302}"/>
              </a:ext>
            </a:extLst>
          </p:cNvPr>
          <p:cNvSpPr txBox="1"/>
          <p:nvPr/>
        </p:nvSpPr>
        <p:spPr>
          <a:xfrm>
            <a:off x="6372200" y="4437112"/>
            <a:ext cx="2160240" cy="646331"/>
          </a:xfrm>
          <a:prstGeom prst="rect">
            <a:avLst/>
          </a:prstGeom>
          <a:noFill/>
        </p:spPr>
        <p:txBody>
          <a:bodyPr wrap="square" rtlCol="0">
            <a:spAutoFit/>
          </a:bodyPr>
          <a:lstStyle/>
          <a:p>
            <a:r>
              <a:rPr lang="da-DK" b="1" dirty="0">
                <a:solidFill>
                  <a:schemeClr val="bg1"/>
                </a:solidFill>
              </a:rPr>
              <a:t>”Vestfyns Golfklub – altid et besøg værd”</a:t>
            </a:r>
          </a:p>
        </p:txBody>
      </p:sp>
      <p:sp>
        <p:nvSpPr>
          <p:cNvPr id="15" name="Tekstboks 14">
            <a:extLst>
              <a:ext uri="{FF2B5EF4-FFF2-40B4-BE49-F238E27FC236}">
                <a16:creationId xmlns:a16="http://schemas.microsoft.com/office/drawing/2014/main" id="{E0FEBBC9-1235-C3E1-060E-72AE7486E287}"/>
              </a:ext>
            </a:extLst>
          </p:cNvPr>
          <p:cNvSpPr txBox="1"/>
          <p:nvPr/>
        </p:nvSpPr>
        <p:spPr>
          <a:xfrm>
            <a:off x="2123728" y="6021288"/>
            <a:ext cx="4536504" cy="369332"/>
          </a:xfrm>
          <a:prstGeom prst="rect">
            <a:avLst/>
          </a:prstGeom>
          <a:noFill/>
        </p:spPr>
        <p:txBody>
          <a:bodyPr wrap="square" rtlCol="0">
            <a:spAutoFit/>
          </a:bodyPr>
          <a:lstStyle/>
          <a:p>
            <a:r>
              <a:rPr lang="da-DK" i="1" dirty="0">
                <a:solidFill>
                  <a:schemeClr val="bg1"/>
                </a:solidFill>
              </a:rPr>
              <a:t>- En af Fyns smukkeste baner!</a:t>
            </a:r>
          </a:p>
        </p:txBody>
      </p:sp>
      <p:pic>
        <p:nvPicPr>
          <p:cNvPr id="13" name="Billede 12" descr="Et billede, der indeholder spil, golf, sport, sidder&#10;&#10;Automatisk genereret beskrivelse">
            <a:extLst>
              <a:ext uri="{FF2B5EF4-FFF2-40B4-BE49-F238E27FC236}">
                <a16:creationId xmlns:a16="http://schemas.microsoft.com/office/drawing/2014/main" id="{EB8D60A3-1D25-7587-AE4E-96EB2A81C2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864" y="5587588"/>
            <a:ext cx="1080000" cy="1011414"/>
          </a:xfrm>
          <a:prstGeom prst="rect">
            <a:avLst/>
          </a:prstGeom>
        </p:spPr>
      </p:pic>
      <p:pic>
        <p:nvPicPr>
          <p:cNvPr id="6" name="Billede 5">
            <a:extLst>
              <a:ext uri="{FF2B5EF4-FFF2-40B4-BE49-F238E27FC236}">
                <a16:creationId xmlns:a16="http://schemas.microsoft.com/office/drawing/2014/main" id="{1FF95D5D-352D-5CAB-5F2B-DC2A20F1FEEB}"/>
              </a:ext>
            </a:extLst>
          </p:cNvPr>
          <p:cNvPicPr>
            <a:picLocks noChangeAspect="1"/>
          </p:cNvPicPr>
          <p:nvPr/>
        </p:nvPicPr>
        <p:blipFill rotWithShape="1">
          <a:blip r:embed="rId4"/>
          <a:srcRect l="21794"/>
          <a:stretch/>
        </p:blipFill>
        <p:spPr>
          <a:xfrm>
            <a:off x="6154192" y="908720"/>
            <a:ext cx="2594272" cy="3312368"/>
          </a:xfrm>
          <a:prstGeom prst="rect">
            <a:avLst/>
          </a:prstGeom>
        </p:spPr>
      </p:pic>
    </p:spTree>
    <p:extLst>
      <p:ext uri="{BB962C8B-B14F-4D97-AF65-F5344CB8AC3E}">
        <p14:creationId xmlns:p14="http://schemas.microsoft.com/office/powerpoint/2010/main" val="3973293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51B38-7AEE-EFAC-F961-C63155A0B08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295D724-60A1-F7C5-6411-CFA6AD4DF02A}"/>
              </a:ext>
            </a:extLst>
          </p:cNvPr>
          <p:cNvSpPr>
            <a:spLocks noGrp="1"/>
          </p:cNvSpPr>
          <p:nvPr>
            <p:ph type="ctrTitle"/>
          </p:nvPr>
        </p:nvSpPr>
        <p:spPr>
          <a:xfrm>
            <a:off x="611560" y="367988"/>
            <a:ext cx="5182344" cy="936104"/>
          </a:xfrm>
        </p:spPr>
        <p:txBody>
          <a:bodyPr/>
          <a:lstStyle/>
          <a:p>
            <a:pPr algn="l"/>
            <a:r>
              <a:rPr lang="da-DK" b="1" dirty="0"/>
              <a:t>Punkt 5 - fortsat</a:t>
            </a:r>
          </a:p>
        </p:txBody>
      </p:sp>
      <p:sp>
        <p:nvSpPr>
          <p:cNvPr id="3" name="Undertitel 2">
            <a:extLst>
              <a:ext uri="{FF2B5EF4-FFF2-40B4-BE49-F238E27FC236}">
                <a16:creationId xmlns:a16="http://schemas.microsoft.com/office/drawing/2014/main" id="{3691AC08-1DB3-349E-BAD3-06840F287856}"/>
              </a:ext>
            </a:extLst>
          </p:cNvPr>
          <p:cNvSpPr>
            <a:spLocks noGrp="1"/>
          </p:cNvSpPr>
          <p:nvPr>
            <p:ph type="subTitle" idx="1"/>
          </p:nvPr>
        </p:nvSpPr>
        <p:spPr>
          <a:xfrm>
            <a:off x="992" y="1065852"/>
            <a:ext cx="6154192" cy="4955436"/>
          </a:xfrm>
        </p:spPr>
        <p:txBody>
          <a:bodyPr>
            <a:normAutofit fontScale="55000" lnSpcReduction="20000"/>
          </a:bodyPr>
          <a:lstStyle/>
          <a:p>
            <a:r>
              <a:rPr lang="da-DK" b="1" dirty="0"/>
              <a:t>§ 6</a:t>
            </a:r>
            <a:endParaRPr lang="da-DK" dirty="0"/>
          </a:p>
          <a:p>
            <a:r>
              <a:rPr lang="da-DK" dirty="0"/>
              <a:t>Dagsorden for den ordinære generalforsamling er følgende:</a:t>
            </a:r>
          </a:p>
          <a:p>
            <a:pPr lvl="0"/>
            <a:r>
              <a:rPr lang="da-DK" dirty="0"/>
              <a:t>Valg af dirigent</a:t>
            </a:r>
          </a:p>
          <a:p>
            <a:pPr lvl="0"/>
            <a:r>
              <a:rPr lang="da-DK" dirty="0"/>
              <a:t>Beretning om klubbens virksomhed i det forløbne år</a:t>
            </a:r>
          </a:p>
          <a:p>
            <a:pPr lvl="0"/>
            <a:r>
              <a:rPr lang="da-DK" dirty="0"/>
              <a:t>Fremlæggelse af det reviderede regnskab til godkendelse</a:t>
            </a:r>
          </a:p>
          <a:p>
            <a:pPr lvl="0"/>
            <a:r>
              <a:rPr lang="da-DK" dirty="0"/>
              <a:t>Godkendelse af budget </a:t>
            </a:r>
            <a:r>
              <a:rPr lang="da-DK" strike="sngStrike" dirty="0"/>
              <a:t>inkl. Kontingent</a:t>
            </a:r>
            <a:r>
              <a:rPr lang="da-DK" dirty="0"/>
              <a:t> for indeværende år</a:t>
            </a:r>
          </a:p>
          <a:p>
            <a:pPr lvl="0"/>
            <a:r>
              <a:rPr lang="da-DK" dirty="0"/>
              <a:t>Forslag fra bestyrelse og/eller fra medlemmer</a:t>
            </a:r>
          </a:p>
          <a:p>
            <a:pPr lvl="0"/>
            <a:r>
              <a:rPr lang="da-DK" dirty="0"/>
              <a:t>Valg af bestyrelsesmedlemmer og 2 suppleanter</a:t>
            </a:r>
          </a:p>
          <a:p>
            <a:pPr lvl="0"/>
            <a:r>
              <a:rPr lang="da-DK" dirty="0"/>
              <a:t>Valg af revisor</a:t>
            </a:r>
          </a:p>
          <a:p>
            <a:pPr lvl="0"/>
            <a:r>
              <a:rPr lang="da-DK" dirty="0"/>
              <a:t>Eventuelt</a:t>
            </a:r>
          </a:p>
          <a:p>
            <a:r>
              <a:rPr lang="da-DK" dirty="0"/>
              <a:t> </a:t>
            </a:r>
          </a:p>
          <a:p>
            <a:r>
              <a:rPr lang="da-DK" dirty="0"/>
              <a:t>Forslag fra medlemmerne skal være indgivet skriftligt til bestyrelsen </a:t>
            </a:r>
            <a:r>
              <a:rPr lang="da-DK" b="1" dirty="0"/>
              <a:t>3</a:t>
            </a:r>
            <a:r>
              <a:rPr lang="da-DK" dirty="0"/>
              <a:t> uger før for at kunne blive behandlet på generalforsamlingen. </a:t>
            </a:r>
          </a:p>
          <a:p>
            <a:r>
              <a:rPr lang="da-DK" strike="sngStrike" dirty="0"/>
              <a:t>Over det på generalforsamlingen passerede føres protokol</a:t>
            </a:r>
            <a:r>
              <a:rPr lang="da-DK" dirty="0"/>
              <a:t>, </a:t>
            </a:r>
            <a:r>
              <a:rPr lang="da-DK" b="1" dirty="0"/>
              <a:t>Referatet af generalforsamlingen</a:t>
            </a:r>
            <a:r>
              <a:rPr lang="da-DK" dirty="0"/>
              <a:t> underskrives af dirigenten og golfmanageren. </a:t>
            </a:r>
          </a:p>
          <a:p>
            <a:r>
              <a:rPr lang="da-DK" dirty="0"/>
              <a:t>Efter generalforsamlingen fremlægges referat på hjemmesiden.</a:t>
            </a:r>
          </a:p>
          <a:p>
            <a:endParaRPr lang="da-DK" dirty="0"/>
          </a:p>
          <a:p>
            <a:pPr algn="l"/>
            <a:endParaRPr lang="da-DK" sz="1400" dirty="0">
              <a:latin typeface="Verdana" panose="020B0604030504040204" pitchFamily="34" charset="0"/>
              <a:ea typeface="Verdana" panose="020B0604030504040204" pitchFamily="34" charset="0"/>
            </a:endParaRPr>
          </a:p>
          <a:p>
            <a:pPr marL="457200" algn="l"/>
            <a:endParaRPr lang="da-DK" altLang="da-DK" sz="1400" b="1" i="1" dirty="0">
              <a:latin typeface="Verdana" panose="020B0604030504040204" pitchFamily="34" charset="0"/>
              <a:ea typeface="Verdana" panose="020B0604030504040204" pitchFamily="34" charset="0"/>
              <a:cs typeface="Verdana" panose="020B0604030504040204" pitchFamily="34" charset="0"/>
            </a:endParaRPr>
          </a:p>
        </p:txBody>
      </p:sp>
      <p:sp>
        <p:nvSpPr>
          <p:cNvPr id="4" name="Rektangel 3">
            <a:extLst>
              <a:ext uri="{FF2B5EF4-FFF2-40B4-BE49-F238E27FC236}">
                <a16:creationId xmlns:a16="http://schemas.microsoft.com/office/drawing/2014/main" id="{F7CAD503-2088-C398-C889-D6645C1A5DD2}"/>
              </a:ext>
            </a:extLst>
          </p:cNvPr>
          <p:cNvSpPr/>
          <p:nvPr/>
        </p:nvSpPr>
        <p:spPr>
          <a:xfrm>
            <a:off x="0" y="0"/>
            <a:ext cx="9144000" cy="404664"/>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a:extLst>
              <a:ext uri="{FF2B5EF4-FFF2-40B4-BE49-F238E27FC236}">
                <a16:creationId xmlns:a16="http://schemas.microsoft.com/office/drawing/2014/main" id="{558A0FE8-9E8C-22A8-6077-7228795CE565}"/>
              </a:ext>
            </a:extLst>
          </p:cNvPr>
          <p:cNvSpPr/>
          <p:nvPr/>
        </p:nvSpPr>
        <p:spPr>
          <a:xfrm>
            <a:off x="0" y="6021288"/>
            <a:ext cx="9144000" cy="836712"/>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Æseløre 8">
            <a:extLst>
              <a:ext uri="{FF2B5EF4-FFF2-40B4-BE49-F238E27FC236}">
                <a16:creationId xmlns:a16="http://schemas.microsoft.com/office/drawing/2014/main" id="{53DE69F0-15C6-DE48-0E10-771803B05823}"/>
              </a:ext>
            </a:extLst>
          </p:cNvPr>
          <p:cNvSpPr/>
          <p:nvPr/>
        </p:nvSpPr>
        <p:spPr>
          <a:xfrm>
            <a:off x="6156176" y="4221088"/>
            <a:ext cx="2592288" cy="1440160"/>
          </a:xfrm>
          <a:prstGeom prst="foldedCorner">
            <a:avLst/>
          </a:prstGeom>
          <a:solidFill>
            <a:srgbClr val="0F4524"/>
          </a:solidFill>
          <a:ln>
            <a:solidFill>
              <a:srgbClr val="0F4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boks 9">
            <a:extLst>
              <a:ext uri="{FF2B5EF4-FFF2-40B4-BE49-F238E27FC236}">
                <a16:creationId xmlns:a16="http://schemas.microsoft.com/office/drawing/2014/main" id="{FD294E48-6858-EEEE-BCE4-00F417B8DF97}"/>
              </a:ext>
            </a:extLst>
          </p:cNvPr>
          <p:cNvSpPr txBox="1"/>
          <p:nvPr/>
        </p:nvSpPr>
        <p:spPr>
          <a:xfrm>
            <a:off x="6372200" y="4437112"/>
            <a:ext cx="2160240" cy="646331"/>
          </a:xfrm>
          <a:prstGeom prst="rect">
            <a:avLst/>
          </a:prstGeom>
          <a:noFill/>
        </p:spPr>
        <p:txBody>
          <a:bodyPr wrap="square" rtlCol="0">
            <a:spAutoFit/>
          </a:bodyPr>
          <a:lstStyle/>
          <a:p>
            <a:r>
              <a:rPr lang="da-DK" b="1" dirty="0">
                <a:solidFill>
                  <a:schemeClr val="bg1"/>
                </a:solidFill>
              </a:rPr>
              <a:t>”Vestfyns Golfklub – altid et besøg værd”</a:t>
            </a:r>
          </a:p>
        </p:txBody>
      </p:sp>
      <p:sp>
        <p:nvSpPr>
          <p:cNvPr id="15" name="Tekstboks 14">
            <a:extLst>
              <a:ext uri="{FF2B5EF4-FFF2-40B4-BE49-F238E27FC236}">
                <a16:creationId xmlns:a16="http://schemas.microsoft.com/office/drawing/2014/main" id="{06FFD465-1D66-7CC5-D11B-6287EF6901A4}"/>
              </a:ext>
            </a:extLst>
          </p:cNvPr>
          <p:cNvSpPr txBox="1"/>
          <p:nvPr/>
        </p:nvSpPr>
        <p:spPr>
          <a:xfrm>
            <a:off x="2123728" y="6021288"/>
            <a:ext cx="4536504" cy="369332"/>
          </a:xfrm>
          <a:prstGeom prst="rect">
            <a:avLst/>
          </a:prstGeom>
          <a:noFill/>
        </p:spPr>
        <p:txBody>
          <a:bodyPr wrap="square" rtlCol="0">
            <a:spAutoFit/>
          </a:bodyPr>
          <a:lstStyle/>
          <a:p>
            <a:r>
              <a:rPr lang="da-DK" i="1" dirty="0">
                <a:solidFill>
                  <a:schemeClr val="bg1"/>
                </a:solidFill>
              </a:rPr>
              <a:t>- En af Fyns smukkeste baner!</a:t>
            </a:r>
          </a:p>
        </p:txBody>
      </p:sp>
      <p:pic>
        <p:nvPicPr>
          <p:cNvPr id="13" name="Billede 12" descr="Et billede, der indeholder spil, golf, sport, sidder&#10;&#10;Automatisk genereret beskrivelse">
            <a:extLst>
              <a:ext uri="{FF2B5EF4-FFF2-40B4-BE49-F238E27FC236}">
                <a16:creationId xmlns:a16="http://schemas.microsoft.com/office/drawing/2014/main" id="{2B7982DA-F5BD-101F-7218-0CAC8B7B70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864" y="5587588"/>
            <a:ext cx="1080000" cy="1011414"/>
          </a:xfrm>
          <a:prstGeom prst="rect">
            <a:avLst/>
          </a:prstGeom>
        </p:spPr>
      </p:pic>
      <p:pic>
        <p:nvPicPr>
          <p:cNvPr id="6" name="Billede 5">
            <a:extLst>
              <a:ext uri="{FF2B5EF4-FFF2-40B4-BE49-F238E27FC236}">
                <a16:creationId xmlns:a16="http://schemas.microsoft.com/office/drawing/2014/main" id="{D36A3536-3C27-2944-BDD0-D124D547E278}"/>
              </a:ext>
            </a:extLst>
          </p:cNvPr>
          <p:cNvPicPr>
            <a:picLocks noChangeAspect="1"/>
          </p:cNvPicPr>
          <p:nvPr/>
        </p:nvPicPr>
        <p:blipFill rotWithShape="1">
          <a:blip r:embed="rId4"/>
          <a:srcRect l="21794"/>
          <a:stretch/>
        </p:blipFill>
        <p:spPr>
          <a:xfrm>
            <a:off x="6154192" y="908720"/>
            <a:ext cx="2594272" cy="3312368"/>
          </a:xfrm>
          <a:prstGeom prst="rect">
            <a:avLst/>
          </a:prstGeom>
        </p:spPr>
      </p:pic>
    </p:spTree>
    <p:extLst>
      <p:ext uri="{BB962C8B-B14F-4D97-AF65-F5344CB8AC3E}">
        <p14:creationId xmlns:p14="http://schemas.microsoft.com/office/powerpoint/2010/main" val="3503904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35039-0026-8112-C71A-DD49F5D8541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80A95D7-C17D-2A60-FA9B-18393C591779}"/>
              </a:ext>
            </a:extLst>
          </p:cNvPr>
          <p:cNvSpPr>
            <a:spLocks noGrp="1"/>
          </p:cNvSpPr>
          <p:nvPr>
            <p:ph type="ctrTitle"/>
          </p:nvPr>
        </p:nvSpPr>
        <p:spPr>
          <a:xfrm>
            <a:off x="611560" y="367988"/>
            <a:ext cx="5182344" cy="936104"/>
          </a:xfrm>
        </p:spPr>
        <p:txBody>
          <a:bodyPr/>
          <a:lstStyle/>
          <a:p>
            <a:pPr algn="l"/>
            <a:r>
              <a:rPr lang="da-DK" b="1" dirty="0"/>
              <a:t>Punkt 5 - fortsat</a:t>
            </a:r>
          </a:p>
        </p:txBody>
      </p:sp>
      <p:sp>
        <p:nvSpPr>
          <p:cNvPr id="3" name="Undertitel 2">
            <a:extLst>
              <a:ext uri="{FF2B5EF4-FFF2-40B4-BE49-F238E27FC236}">
                <a16:creationId xmlns:a16="http://schemas.microsoft.com/office/drawing/2014/main" id="{2BB1E1B7-0CD0-11A7-613F-656F70A8DFC3}"/>
              </a:ext>
            </a:extLst>
          </p:cNvPr>
          <p:cNvSpPr>
            <a:spLocks noGrp="1"/>
          </p:cNvSpPr>
          <p:nvPr>
            <p:ph type="subTitle" idx="1"/>
          </p:nvPr>
        </p:nvSpPr>
        <p:spPr>
          <a:xfrm>
            <a:off x="992" y="1065852"/>
            <a:ext cx="6154192" cy="4955436"/>
          </a:xfrm>
        </p:spPr>
        <p:txBody>
          <a:bodyPr>
            <a:normAutofit/>
          </a:bodyPr>
          <a:lstStyle/>
          <a:p>
            <a:r>
              <a:rPr lang="da-DK" dirty="0"/>
              <a:t> </a:t>
            </a:r>
          </a:p>
          <a:p>
            <a:r>
              <a:rPr lang="da-DK" b="1" dirty="0"/>
              <a:t>§ 10</a:t>
            </a:r>
            <a:endParaRPr lang="da-DK" dirty="0"/>
          </a:p>
          <a:p>
            <a:pPr algn="just"/>
            <a:r>
              <a:rPr lang="da-DK" sz="2200" dirty="0"/>
              <a:t>Klubbens regnskabsår går fra 1. januar til 31. december. Klubbens reviderede regnskab, hvori regnskaber for de af bestyrelsen nedsatte udvalg indgår som en integreret del, og budget for følgende regnskabsår offentliggøres sammen med </a:t>
            </a:r>
            <a:r>
              <a:rPr lang="da-DK" sz="2200" b="1" dirty="0"/>
              <a:t>endelige </a:t>
            </a:r>
            <a:r>
              <a:rPr lang="da-DK" sz="2200" dirty="0"/>
              <a:t>indkaldelsen </a:t>
            </a:r>
            <a:r>
              <a:rPr lang="da-DK" sz="2200" b="1" dirty="0"/>
              <a:t>2 uger før</a:t>
            </a:r>
            <a:r>
              <a:rPr lang="da-DK" sz="2200" dirty="0"/>
              <a:t>  den ordinære generalforsamling </a:t>
            </a:r>
            <a:r>
              <a:rPr lang="da-DK" sz="2200" b="1" dirty="0"/>
              <a:t>(sendt på </a:t>
            </a:r>
            <a:r>
              <a:rPr lang="da-DK" sz="2200" b="1" dirty="0" err="1"/>
              <a:t>email</a:t>
            </a:r>
            <a:r>
              <a:rPr lang="da-DK" sz="2200" b="1" dirty="0"/>
              <a:t>)</a:t>
            </a:r>
            <a:r>
              <a:rPr lang="da-DK" sz="2200" dirty="0"/>
              <a:t>.</a:t>
            </a:r>
          </a:p>
          <a:p>
            <a:endParaRPr lang="da-DK" dirty="0"/>
          </a:p>
          <a:p>
            <a:pPr algn="l"/>
            <a:endParaRPr lang="da-DK" sz="1400" dirty="0">
              <a:latin typeface="Verdana" panose="020B0604030504040204" pitchFamily="34" charset="0"/>
              <a:ea typeface="Verdana" panose="020B0604030504040204" pitchFamily="34" charset="0"/>
            </a:endParaRPr>
          </a:p>
          <a:p>
            <a:pPr marL="457200" algn="l"/>
            <a:endParaRPr lang="da-DK" altLang="da-DK" sz="1400" b="1" i="1" dirty="0">
              <a:latin typeface="Verdana" panose="020B0604030504040204" pitchFamily="34" charset="0"/>
              <a:ea typeface="Verdana" panose="020B0604030504040204" pitchFamily="34" charset="0"/>
              <a:cs typeface="Verdana" panose="020B0604030504040204" pitchFamily="34" charset="0"/>
            </a:endParaRPr>
          </a:p>
        </p:txBody>
      </p:sp>
      <p:sp>
        <p:nvSpPr>
          <p:cNvPr id="4" name="Rektangel 3">
            <a:extLst>
              <a:ext uri="{FF2B5EF4-FFF2-40B4-BE49-F238E27FC236}">
                <a16:creationId xmlns:a16="http://schemas.microsoft.com/office/drawing/2014/main" id="{6628E71C-5643-4C31-9B88-CCD316A47337}"/>
              </a:ext>
            </a:extLst>
          </p:cNvPr>
          <p:cNvSpPr/>
          <p:nvPr/>
        </p:nvSpPr>
        <p:spPr>
          <a:xfrm>
            <a:off x="0" y="0"/>
            <a:ext cx="9144000" cy="404664"/>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a:extLst>
              <a:ext uri="{FF2B5EF4-FFF2-40B4-BE49-F238E27FC236}">
                <a16:creationId xmlns:a16="http://schemas.microsoft.com/office/drawing/2014/main" id="{D26FC33F-7B7E-D6D0-490A-0AEF5B598B2D}"/>
              </a:ext>
            </a:extLst>
          </p:cNvPr>
          <p:cNvSpPr/>
          <p:nvPr/>
        </p:nvSpPr>
        <p:spPr>
          <a:xfrm>
            <a:off x="0" y="6021288"/>
            <a:ext cx="9144000" cy="836712"/>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Æseløre 8">
            <a:extLst>
              <a:ext uri="{FF2B5EF4-FFF2-40B4-BE49-F238E27FC236}">
                <a16:creationId xmlns:a16="http://schemas.microsoft.com/office/drawing/2014/main" id="{46F7E05A-2D4C-94CF-49CD-A7B2D9AF14F8}"/>
              </a:ext>
            </a:extLst>
          </p:cNvPr>
          <p:cNvSpPr/>
          <p:nvPr/>
        </p:nvSpPr>
        <p:spPr>
          <a:xfrm>
            <a:off x="6156176" y="4221088"/>
            <a:ext cx="2592288" cy="1440160"/>
          </a:xfrm>
          <a:prstGeom prst="foldedCorner">
            <a:avLst/>
          </a:prstGeom>
          <a:solidFill>
            <a:srgbClr val="0F4524"/>
          </a:solidFill>
          <a:ln>
            <a:solidFill>
              <a:srgbClr val="0F4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boks 9">
            <a:extLst>
              <a:ext uri="{FF2B5EF4-FFF2-40B4-BE49-F238E27FC236}">
                <a16:creationId xmlns:a16="http://schemas.microsoft.com/office/drawing/2014/main" id="{B2536884-139D-9BAC-1B01-3358F431037F}"/>
              </a:ext>
            </a:extLst>
          </p:cNvPr>
          <p:cNvSpPr txBox="1"/>
          <p:nvPr/>
        </p:nvSpPr>
        <p:spPr>
          <a:xfrm>
            <a:off x="6372200" y="4437112"/>
            <a:ext cx="2160240" cy="646331"/>
          </a:xfrm>
          <a:prstGeom prst="rect">
            <a:avLst/>
          </a:prstGeom>
          <a:noFill/>
        </p:spPr>
        <p:txBody>
          <a:bodyPr wrap="square" rtlCol="0">
            <a:spAutoFit/>
          </a:bodyPr>
          <a:lstStyle/>
          <a:p>
            <a:r>
              <a:rPr lang="da-DK" b="1" dirty="0">
                <a:solidFill>
                  <a:schemeClr val="bg1"/>
                </a:solidFill>
              </a:rPr>
              <a:t>”Vestfyns Golfklub – altid et besøg værd”</a:t>
            </a:r>
          </a:p>
        </p:txBody>
      </p:sp>
      <p:sp>
        <p:nvSpPr>
          <p:cNvPr id="15" name="Tekstboks 14">
            <a:extLst>
              <a:ext uri="{FF2B5EF4-FFF2-40B4-BE49-F238E27FC236}">
                <a16:creationId xmlns:a16="http://schemas.microsoft.com/office/drawing/2014/main" id="{DACE5E54-3AE4-9ABF-EAA3-1891C4313041}"/>
              </a:ext>
            </a:extLst>
          </p:cNvPr>
          <p:cNvSpPr txBox="1"/>
          <p:nvPr/>
        </p:nvSpPr>
        <p:spPr>
          <a:xfrm>
            <a:off x="2123728" y="6021288"/>
            <a:ext cx="4536504" cy="369332"/>
          </a:xfrm>
          <a:prstGeom prst="rect">
            <a:avLst/>
          </a:prstGeom>
          <a:noFill/>
        </p:spPr>
        <p:txBody>
          <a:bodyPr wrap="square" rtlCol="0">
            <a:spAutoFit/>
          </a:bodyPr>
          <a:lstStyle/>
          <a:p>
            <a:r>
              <a:rPr lang="da-DK" i="1" dirty="0">
                <a:solidFill>
                  <a:schemeClr val="bg1"/>
                </a:solidFill>
              </a:rPr>
              <a:t>- En af Fyns smukkeste baner!</a:t>
            </a:r>
          </a:p>
        </p:txBody>
      </p:sp>
      <p:pic>
        <p:nvPicPr>
          <p:cNvPr id="13" name="Billede 12" descr="Et billede, der indeholder spil, golf, sport, sidder&#10;&#10;Automatisk genereret beskrivelse">
            <a:extLst>
              <a:ext uri="{FF2B5EF4-FFF2-40B4-BE49-F238E27FC236}">
                <a16:creationId xmlns:a16="http://schemas.microsoft.com/office/drawing/2014/main" id="{F85DD028-DF6B-AE0B-B5C6-AD117CB1CE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864" y="5587588"/>
            <a:ext cx="1080000" cy="1011414"/>
          </a:xfrm>
          <a:prstGeom prst="rect">
            <a:avLst/>
          </a:prstGeom>
        </p:spPr>
      </p:pic>
      <p:pic>
        <p:nvPicPr>
          <p:cNvPr id="6" name="Billede 5">
            <a:extLst>
              <a:ext uri="{FF2B5EF4-FFF2-40B4-BE49-F238E27FC236}">
                <a16:creationId xmlns:a16="http://schemas.microsoft.com/office/drawing/2014/main" id="{BE454196-8E2B-9AA0-7B3D-25A5AA5E3D51}"/>
              </a:ext>
            </a:extLst>
          </p:cNvPr>
          <p:cNvPicPr>
            <a:picLocks noChangeAspect="1"/>
          </p:cNvPicPr>
          <p:nvPr/>
        </p:nvPicPr>
        <p:blipFill rotWithShape="1">
          <a:blip r:embed="rId4"/>
          <a:srcRect l="21794"/>
          <a:stretch/>
        </p:blipFill>
        <p:spPr>
          <a:xfrm>
            <a:off x="6154192" y="908720"/>
            <a:ext cx="2594272" cy="3312368"/>
          </a:xfrm>
          <a:prstGeom prst="rect">
            <a:avLst/>
          </a:prstGeom>
        </p:spPr>
      </p:pic>
    </p:spTree>
    <p:extLst>
      <p:ext uri="{BB962C8B-B14F-4D97-AF65-F5344CB8AC3E}">
        <p14:creationId xmlns:p14="http://schemas.microsoft.com/office/powerpoint/2010/main" val="362402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764705"/>
            <a:ext cx="5182344" cy="936104"/>
          </a:xfrm>
        </p:spPr>
        <p:txBody>
          <a:bodyPr/>
          <a:lstStyle/>
          <a:p>
            <a:pPr algn="l"/>
            <a:r>
              <a:rPr lang="da-DK" b="1" dirty="0"/>
              <a:t>Dagsorden</a:t>
            </a:r>
          </a:p>
        </p:txBody>
      </p:sp>
      <p:sp>
        <p:nvSpPr>
          <p:cNvPr id="3" name="Undertitel 2"/>
          <p:cNvSpPr>
            <a:spLocks noGrp="1"/>
          </p:cNvSpPr>
          <p:nvPr>
            <p:ph type="subTitle" idx="1"/>
          </p:nvPr>
        </p:nvSpPr>
        <p:spPr>
          <a:xfrm>
            <a:off x="251520" y="2002833"/>
            <a:ext cx="5976664" cy="2880320"/>
          </a:xfrm>
        </p:spPr>
        <p:txBody>
          <a:bodyPr>
            <a:normAutofit/>
          </a:bodyPr>
          <a:lstStyle/>
          <a:p>
            <a:pPr marL="800100" indent="-342900" algn="l">
              <a:buFont typeface="+mj-lt"/>
              <a:buAutoNum type="arabicPeriod"/>
            </a:pPr>
            <a:r>
              <a:rPr lang="da-DK" altLang="da-DK" sz="1400" dirty="0">
                <a:solidFill>
                  <a:schemeClr val="tx1"/>
                </a:solidFill>
                <a:latin typeface="Verdana" panose="020B0604030504040204" pitchFamily="34" charset="0"/>
                <a:ea typeface="Verdana" panose="020B0604030504040204" pitchFamily="34" charset="0"/>
                <a:cs typeface="Verdana" panose="020B0604030504040204" pitchFamily="34" charset="0"/>
              </a:rPr>
              <a:t>Valg af dirigent</a:t>
            </a:r>
          </a:p>
          <a:p>
            <a:pPr marL="800100" indent="-342900" algn="l">
              <a:buFont typeface="+mj-lt"/>
              <a:buAutoNum type="arabicPeriod"/>
            </a:pPr>
            <a:r>
              <a:rPr lang="da-DK" altLang="da-DK" sz="1400" dirty="0">
                <a:solidFill>
                  <a:schemeClr val="tx1"/>
                </a:solidFill>
                <a:latin typeface="Verdana" panose="020B0604030504040204" pitchFamily="34" charset="0"/>
                <a:ea typeface="Verdana" panose="020B0604030504040204" pitchFamily="34" charset="0"/>
                <a:cs typeface="Verdana" panose="020B0604030504040204" pitchFamily="34" charset="0"/>
              </a:rPr>
              <a:t>Beretning om klubbens virksomhed i det forløbne år</a:t>
            </a:r>
          </a:p>
          <a:p>
            <a:pPr marL="800100" indent="-342900" algn="l">
              <a:buFont typeface="+mj-lt"/>
              <a:buAutoNum type="arabicPeriod"/>
            </a:pPr>
            <a:r>
              <a:rPr lang="da-DK" altLang="da-DK" sz="1400" dirty="0">
                <a:solidFill>
                  <a:schemeClr val="tx1"/>
                </a:solidFill>
                <a:latin typeface="Verdana" panose="020B0604030504040204" pitchFamily="34" charset="0"/>
                <a:ea typeface="Verdana" panose="020B0604030504040204" pitchFamily="34" charset="0"/>
                <a:cs typeface="Verdana" panose="020B0604030504040204" pitchFamily="34" charset="0"/>
              </a:rPr>
              <a:t>Fremlæggelse af det reviderede regnskab til godkendelse</a:t>
            </a:r>
          </a:p>
          <a:p>
            <a:pPr marL="800100" indent="-342900" algn="l">
              <a:buFont typeface="+mj-lt"/>
              <a:buAutoNum type="arabicPeriod"/>
            </a:pPr>
            <a:r>
              <a:rPr lang="da-DK" sz="14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Godkendelse af budget inkl. kontingent for indeværende år</a:t>
            </a:r>
          </a:p>
          <a:p>
            <a:pPr marL="800100" indent="-342900" algn="l">
              <a:buFont typeface="+mj-lt"/>
              <a:buAutoNum type="arabicPeriod"/>
            </a:pPr>
            <a:r>
              <a:rPr lang="da-DK" altLang="da-DK" sz="1400" dirty="0">
                <a:solidFill>
                  <a:schemeClr val="tx1"/>
                </a:solidFill>
                <a:latin typeface="Verdana" panose="020B0604030504040204" pitchFamily="34" charset="0"/>
                <a:ea typeface="Verdana" panose="020B0604030504040204" pitchFamily="34" charset="0"/>
                <a:cs typeface="Verdana" panose="020B0604030504040204" pitchFamily="34" charset="0"/>
              </a:rPr>
              <a:t>Forslag fra bestyrelse og/eller medlemmer</a:t>
            </a:r>
          </a:p>
          <a:p>
            <a:pPr marL="800100" indent="-342900" algn="l">
              <a:buFont typeface="+mj-lt"/>
              <a:buAutoNum type="arabicPeriod"/>
            </a:pPr>
            <a:r>
              <a:rPr lang="da-DK" altLang="da-DK" sz="1400" dirty="0">
                <a:solidFill>
                  <a:schemeClr val="tx1"/>
                </a:solidFill>
                <a:latin typeface="Verdana" panose="020B0604030504040204" pitchFamily="34" charset="0"/>
                <a:ea typeface="Verdana" panose="020B0604030504040204" pitchFamily="34" charset="0"/>
                <a:cs typeface="Verdana" panose="020B0604030504040204" pitchFamily="34" charset="0"/>
              </a:rPr>
              <a:t>Valg af bestyrelsesmedlemmer og 2 suppleanter</a:t>
            </a:r>
          </a:p>
          <a:p>
            <a:pPr marL="800100" indent="-342900" algn="l">
              <a:buFont typeface="+mj-lt"/>
              <a:buAutoNum type="arabicPeriod"/>
            </a:pPr>
            <a:r>
              <a:rPr lang="da-DK" altLang="da-DK" sz="1400" dirty="0">
                <a:solidFill>
                  <a:schemeClr val="tx1"/>
                </a:solidFill>
                <a:latin typeface="Verdana" panose="020B0604030504040204" pitchFamily="34" charset="0"/>
                <a:ea typeface="Verdana" panose="020B0604030504040204" pitchFamily="34" charset="0"/>
                <a:cs typeface="Verdana" panose="020B0604030504040204" pitchFamily="34" charset="0"/>
              </a:rPr>
              <a:t>Valg af revisor </a:t>
            </a:r>
          </a:p>
          <a:p>
            <a:pPr marL="800100" indent="-342900" algn="l">
              <a:buFont typeface="+mj-lt"/>
              <a:buAutoNum type="arabicPeriod"/>
            </a:pPr>
            <a:r>
              <a:rPr lang="da-DK" altLang="da-DK" sz="1400" dirty="0">
                <a:solidFill>
                  <a:schemeClr val="tx1"/>
                </a:solidFill>
                <a:latin typeface="Verdana" panose="020B0604030504040204" pitchFamily="34" charset="0"/>
                <a:ea typeface="Verdana" panose="020B0604030504040204" pitchFamily="34" charset="0"/>
                <a:cs typeface="Verdana" panose="020B0604030504040204" pitchFamily="34" charset="0"/>
              </a:rPr>
              <a:t>Eventuelt</a:t>
            </a:r>
          </a:p>
          <a:p>
            <a:pPr algn="l"/>
            <a:endParaRPr lang="da-DK" sz="1400" dirty="0"/>
          </a:p>
        </p:txBody>
      </p:sp>
      <p:sp>
        <p:nvSpPr>
          <p:cNvPr id="4" name="Rektangel 3"/>
          <p:cNvSpPr/>
          <p:nvPr/>
        </p:nvSpPr>
        <p:spPr>
          <a:xfrm>
            <a:off x="0" y="0"/>
            <a:ext cx="9144000" cy="404664"/>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0" y="6021288"/>
            <a:ext cx="9144000" cy="836712"/>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Æseløre 8"/>
          <p:cNvSpPr/>
          <p:nvPr/>
        </p:nvSpPr>
        <p:spPr>
          <a:xfrm>
            <a:off x="6156176" y="4221088"/>
            <a:ext cx="2592288" cy="1440160"/>
          </a:xfrm>
          <a:prstGeom prst="foldedCorner">
            <a:avLst/>
          </a:prstGeom>
          <a:solidFill>
            <a:srgbClr val="0F4524"/>
          </a:solidFill>
          <a:ln>
            <a:solidFill>
              <a:srgbClr val="0F4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boks 9"/>
          <p:cNvSpPr txBox="1"/>
          <p:nvPr/>
        </p:nvSpPr>
        <p:spPr>
          <a:xfrm>
            <a:off x="6372200" y="4437112"/>
            <a:ext cx="2160240" cy="646331"/>
          </a:xfrm>
          <a:prstGeom prst="rect">
            <a:avLst/>
          </a:prstGeom>
          <a:noFill/>
        </p:spPr>
        <p:txBody>
          <a:bodyPr wrap="square" rtlCol="0">
            <a:spAutoFit/>
          </a:bodyPr>
          <a:lstStyle/>
          <a:p>
            <a:r>
              <a:rPr lang="da-DK" b="1" dirty="0">
                <a:solidFill>
                  <a:schemeClr val="bg1"/>
                </a:solidFill>
              </a:rPr>
              <a:t>”Vestfyns Golfklub – altid et besøg værd”</a:t>
            </a:r>
          </a:p>
        </p:txBody>
      </p:sp>
      <p:pic>
        <p:nvPicPr>
          <p:cNvPr id="14" name="Billede 13" descr="Udslag hul 10.jpg"/>
          <p:cNvPicPr>
            <a:picLocks noChangeAspect="1"/>
          </p:cNvPicPr>
          <p:nvPr/>
        </p:nvPicPr>
        <p:blipFill>
          <a:blip r:embed="rId3" cstate="print"/>
          <a:srcRect l="26359" r="17821"/>
          <a:stretch>
            <a:fillRect/>
          </a:stretch>
        </p:blipFill>
        <p:spPr>
          <a:xfrm>
            <a:off x="6156176" y="738082"/>
            <a:ext cx="2592288" cy="3483006"/>
          </a:xfrm>
          <a:prstGeom prst="rect">
            <a:avLst/>
          </a:prstGeom>
        </p:spPr>
      </p:pic>
      <p:sp>
        <p:nvSpPr>
          <p:cNvPr id="15" name="Tekstboks 14"/>
          <p:cNvSpPr txBox="1"/>
          <p:nvPr/>
        </p:nvSpPr>
        <p:spPr>
          <a:xfrm>
            <a:off x="2123728" y="6021288"/>
            <a:ext cx="4536504" cy="369332"/>
          </a:xfrm>
          <a:prstGeom prst="rect">
            <a:avLst/>
          </a:prstGeom>
          <a:noFill/>
        </p:spPr>
        <p:txBody>
          <a:bodyPr wrap="square" rtlCol="0">
            <a:spAutoFit/>
          </a:bodyPr>
          <a:lstStyle/>
          <a:p>
            <a:r>
              <a:rPr lang="da-DK" i="1" dirty="0">
                <a:solidFill>
                  <a:schemeClr val="bg1"/>
                </a:solidFill>
              </a:rPr>
              <a:t>- En af Fyns smukkeste baner!</a:t>
            </a:r>
          </a:p>
        </p:txBody>
      </p:sp>
      <p:pic>
        <p:nvPicPr>
          <p:cNvPr id="7" name="Billede 6" descr="Et billede, der indeholder spil, golf, sport, sidder&#10;&#10;Automatisk genereret beskrivelse">
            <a:extLst>
              <a:ext uri="{FF2B5EF4-FFF2-40B4-BE49-F238E27FC236}">
                <a16:creationId xmlns:a16="http://schemas.microsoft.com/office/drawing/2014/main" id="{7F9B085B-DDC3-4BA6-8665-5F69B06F8D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578" y="5384618"/>
            <a:ext cx="1573295" cy="1473382"/>
          </a:xfrm>
          <a:prstGeom prst="rect">
            <a:avLst/>
          </a:prstGeom>
        </p:spPr>
      </p:pic>
    </p:spTree>
    <p:extLst>
      <p:ext uri="{BB962C8B-B14F-4D97-AF65-F5344CB8AC3E}">
        <p14:creationId xmlns:p14="http://schemas.microsoft.com/office/powerpoint/2010/main" val="4224862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F4673-B00A-5747-33B7-1AD0972DDC0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7C624EB-4FAA-78B0-A42A-40A74EBD2E7C}"/>
              </a:ext>
            </a:extLst>
          </p:cNvPr>
          <p:cNvSpPr>
            <a:spLocks noGrp="1"/>
          </p:cNvSpPr>
          <p:nvPr>
            <p:ph type="ctrTitle"/>
          </p:nvPr>
        </p:nvSpPr>
        <p:spPr>
          <a:xfrm>
            <a:off x="611560" y="367988"/>
            <a:ext cx="5182344" cy="936104"/>
          </a:xfrm>
        </p:spPr>
        <p:txBody>
          <a:bodyPr/>
          <a:lstStyle/>
          <a:p>
            <a:pPr algn="l"/>
            <a:r>
              <a:rPr lang="da-DK" b="1" dirty="0"/>
              <a:t>Punkt 5 - fortsat</a:t>
            </a:r>
          </a:p>
        </p:txBody>
      </p:sp>
      <p:sp>
        <p:nvSpPr>
          <p:cNvPr id="3" name="Undertitel 2">
            <a:extLst>
              <a:ext uri="{FF2B5EF4-FFF2-40B4-BE49-F238E27FC236}">
                <a16:creationId xmlns:a16="http://schemas.microsoft.com/office/drawing/2014/main" id="{C930ED2C-46B0-5A75-89AE-3F9072F127AA}"/>
              </a:ext>
            </a:extLst>
          </p:cNvPr>
          <p:cNvSpPr>
            <a:spLocks noGrp="1"/>
          </p:cNvSpPr>
          <p:nvPr>
            <p:ph type="subTitle" idx="1"/>
          </p:nvPr>
        </p:nvSpPr>
        <p:spPr>
          <a:xfrm>
            <a:off x="992" y="1065852"/>
            <a:ext cx="6154192" cy="4955436"/>
          </a:xfrm>
        </p:spPr>
        <p:txBody>
          <a:bodyPr>
            <a:normAutofit fontScale="55000" lnSpcReduction="20000"/>
          </a:bodyPr>
          <a:lstStyle/>
          <a:p>
            <a:r>
              <a:rPr lang="da-DK" dirty="0"/>
              <a:t> </a:t>
            </a:r>
          </a:p>
          <a:p>
            <a:r>
              <a:rPr lang="da-DK" sz="4500" dirty="0"/>
              <a:t>§12</a:t>
            </a:r>
          </a:p>
          <a:p>
            <a:r>
              <a:rPr lang="da-DK" dirty="0"/>
              <a:t>For golfspillet gælder de af ”The Royal and Ancient Golf Club of St. Andrews” og Dansk Golf </a:t>
            </a:r>
            <a:r>
              <a:rPr lang="da-DK" dirty="0" err="1"/>
              <a:t>Union´s</a:t>
            </a:r>
            <a:r>
              <a:rPr lang="da-DK" dirty="0"/>
              <a:t> fastsatte regler.</a:t>
            </a:r>
            <a:br>
              <a:rPr lang="da-DK" dirty="0"/>
            </a:br>
            <a:r>
              <a:rPr lang="da-DK" dirty="0"/>
              <a:t>Bestyrelsen fastsætter </a:t>
            </a:r>
            <a:r>
              <a:rPr lang="da-DK" b="1" dirty="0"/>
              <a:t>ordensregler,</a:t>
            </a:r>
            <a:r>
              <a:rPr lang="da-DK" dirty="0"/>
              <a:t> lokale bestemmelser og lokale regler. Sidstnævnte skal godkendes af Dansk Golf Union.</a:t>
            </a:r>
          </a:p>
          <a:p>
            <a:r>
              <a:rPr lang="da-DK" dirty="0"/>
              <a:t>Ethvert medlem er forpligtet til at rette sig efter de af bestyrelsen fremsatte bestemmelser og regler med hensyn til udøvelse af spillet samt opretholdelse af orden.</a:t>
            </a:r>
          </a:p>
          <a:p>
            <a:r>
              <a:rPr lang="da-DK" dirty="0"/>
              <a:t>Overtrædelse af disse bestemmelser kan af bestyrelsen straffes med karantæne eller i gentagne eller grove tilfælde med udelukkelse (eksklusion) fra klubben, idet dog medlemmet kan kræve afgørelsen om udelukkelse forelagt en generalforsamling. Indbringelse for generalforsamlingen har dog ikke opsættende virkning. Generalforsamlingens afgørelse kan af medlemmet indbringes for Dansk Golf Unions Amatør- og Ordensudvalg. </a:t>
            </a:r>
            <a:r>
              <a:rPr lang="da-DK" b="1" dirty="0"/>
              <a:t>Opdaterede ordensregler findes på klubbens hjemmeside.</a:t>
            </a:r>
            <a:endParaRPr lang="da-DK" dirty="0"/>
          </a:p>
          <a:p>
            <a:endParaRPr lang="da-DK" dirty="0"/>
          </a:p>
          <a:p>
            <a:pPr algn="l"/>
            <a:endParaRPr lang="da-DK" sz="1400" dirty="0">
              <a:latin typeface="Verdana" panose="020B0604030504040204" pitchFamily="34" charset="0"/>
              <a:ea typeface="Verdana" panose="020B0604030504040204" pitchFamily="34" charset="0"/>
            </a:endParaRPr>
          </a:p>
          <a:p>
            <a:pPr marL="457200" algn="l"/>
            <a:endParaRPr lang="da-DK" altLang="da-DK" sz="1400" b="1" i="1" dirty="0">
              <a:latin typeface="Verdana" panose="020B0604030504040204" pitchFamily="34" charset="0"/>
              <a:ea typeface="Verdana" panose="020B0604030504040204" pitchFamily="34" charset="0"/>
              <a:cs typeface="Verdana" panose="020B0604030504040204" pitchFamily="34" charset="0"/>
            </a:endParaRPr>
          </a:p>
        </p:txBody>
      </p:sp>
      <p:sp>
        <p:nvSpPr>
          <p:cNvPr id="4" name="Rektangel 3">
            <a:extLst>
              <a:ext uri="{FF2B5EF4-FFF2-40B4-BE49-F238E27FC236}">
                <a16:creationId xmlns:a16="http://schemas.microsoft.com/office/drawing/2014/main" id="{2C1348E0-6FE8-7A06-13BB-383D03BCA1E2}"/>
              </a:ext>
            </a:extLst>
          </p:cNvPr>
          <p:cNvSpPr/>
          <p:nvPr/>
        </p:nvSpPr>
        <p:spPr>
          <a:xfrm>
            <a:off x="0" y="0"/>
            <a:ext cx="9144000" cy="404664"/>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a:extLst>
              <a:ext uri="{FF2B5EF4-FFF2-40B4-BE49-F238E27FC236}">
                <a16:creationId xmlns:a16="http://schemas.microsoft.com/office/drawing/2014/main" id="{F423E83D-ED33-A66D-3CFB-C7026D26698D}"/>
              </a:ext>
            </a:extLst>
          </p:cNvPr>
          <p:cNvSpPr/>
          <p:nvPr/>
        </p:nvSpPr>
        <p:spPr>
          <a:xfrm>
            <a:off x="0" y="6021288"/>
            <a:ext cx="9144000" cy="836712"/>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Æseløre 8">
            <a:extLst>
              <a:ext uri="{FF2B5EF4-FFF2-40B4-BE49-F238E27FC236}">
                <a16:creationId xmlns:a16="http://schemas.microsoft.com/office/drawing/2014/main" id="{C241BFE5-7182-173F-2D53-AC9E7208532E}"/>
              </a:ext>
            </a:extLst>
          </p:cNvPr>
          <p:cNvSpPr/>
          <p:nvPr/>
        </p:nvSpPr>
        <p:spPr>
          <a:xfrm>
            <a:off x="6156176" y="4221088"/>
            <a:ext cx="2592288" cy="1440160"/>
          </a:xfrm>
          <a:prstGeom prst="foldedCorner">
            <a:avLst/>
          </a:prstGeom>
          <a:solidFill>
            <a:srgbClr val="0F4524"/>
          </a:solidFill>
          <a:ln>
            <a:solidFill>
              <a:srgbClr val="0F4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boks 9">
            <a:extLst>
              <a:ext uri="{FF2B5EF4-FFF2-40B4-BE49-F238E27FC236}">
                <a16:creationId xmlns:a16="http://schemas.microsoft.com/office/drawing/2014/main" id="{A153D50B-B794-1327-4D69-4BB835514E4A}"/>
              </a:ext>
            </a:extLst>
          </p:cNvPr>
          <p:cNvSpPr txBox="1"/>
          <p:nvPr/>
        </p:nvSpPr>
        <p:spPr>
          <a:xfrm>
            <a:off x="6372200" y="4437112"/>
            <a:ext cx="2160240" cy="646331"/>
          </a:xfrm>
          <a:prstGeom prst="rect">
            <a:avLst/>
          </a:prstGeom>
          <a:noFill/>
        </p:spPr>
        <p:txBody>
          <a:bodyPr wrap="square" rtlCol="0">
            <a:spAutoFit/>
          </a:bodyPr>
          <a:lstStyle/>
          <a:p>
            <a:r>
              <a:rPr lang="da-DK" b="1" dirty="0">
                <a:solidFill>
                  <a:schemeClr val="bg1"/>
                </a:solidFill>
              </a:rPr>
              <a:t>”Vestfyns Golfklub – altid et besøg værd”</a:t>
            </a:r>
          </a:p>
        </p:txBody>
      </p:sp>
      <p:sp>
        <p:nvSpPr>
          <p:cNvPr id="15" name="Tekstboks 14">
            <a:extLst>
              <a:ext uri="{FF2B5EF4-FFF2-40B4-BE49-F238E27FC236}">
                <a16:creationId xmlns:a16="http://schemas.microsoft.com/office/drawing/2014/main" id="{7CC65392-661B-E6E6-441E-E6BF32854F3C}"/>
              </a:ext>
            </a:extLst>
          </p:cNvPr>
          <p:cNvSpPr txBox="1"/>
          <p:nvPr/>
        </p:nvSpPr>
        <p:spPr>
          <a:xfrm>
            <a:off x="2123728" y="6021288"/>
            <a:ext cx="4536504" cy="369332"/>
          </a:xfrm>
          <a:prstGeom prst="rect">
            <a:avLst/>
          </a:prstGeom>
          <a:noFill/>
        </p:spPr>
        <p:txBody>
          <a:bodyPr wrap="square" rtlCol="0">
            <a:spAutoFit/>
          </a:bodyPr>
          <a:lstStyle/>
          <a:p>
            <a:r>
              <a:rPr lang="da-DK" i="1" dirty="0">
                <a:solidFill>
                  <a:schemeClr val="bg1"/>
                </a:solidFill>
              </a:rPr>
              <a:t>- En af Fyns smukkeste baner!</a:t>
            </a:r>
          </a:p>
        </p:txBody>
      </p:sp>
      <p:pic>
        <p:nvPicPr>
          <p:cNvPr id="13" name="Billede 12" descr="Et billede, der indeholder spil, golf, sport, sidder&#10;&#10;Automatisk genereret beskrivelse">
            <a:extLst>
              <a:ext uri="{FF2B5EF4-FFF2-40B4-BE49-F238E27FC236}">
                <a16:creationId xmlns:a16="http://schemas.microsoft.com/office/drawing/2014/main" id="{2E41B43C-3085-6193-A238-F2DF60ECEC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864" y="5587588"/>
            <a:ext cx="1080000" cy="1011414"/>
          </a:xfrm>
          <a:prstGeom prst="rect">
            <a:avLst/>
          </a:prstGeom>
        </p:spPr>
      </p:pic>
      <p:pic>
        <p:nvPicPr>
          <p:cNvPr id="6" name="Billede 5">
            <a:extLst>
              <a:ext uri="{FF2B5EF4-FFF2-40B4-BE49-F238E27FC236}">
                <a16:creationId xmlns:a16="http://schemas.microsoft.com/office/drawing/2014/main" id="{8A784CC6-CD31-1F91-F28B-0F61BE1BC1AD}"/>
              </a:ext>
            </a:extLst>
          </p:cNvPr>
          <p:cNvPicPr>
            <a:picLocks noChangeAspect="1"/>
          </p:cNvPicPr>
          <p:nvPr/>
        </p:nvPicPr>
        <p:blipFill rotWithShape="1">
          <a:blip r:embed="rId4"/>
          <a:srcRect l="21794"/>
          <a:stretch/>
        </p:blipFill>
        <p:spPr>
          <a:xfrm>
            <a:off x="6154192" y="908720"/>
            <a:ext cx="2594272" cy="3312368"/>
          </a:xfrm>
          <a:prstGeom prst="rect">
            <a:avLst/>
          </a:prstGeom>
        </p:spPr>
      </p:pic>
    </p:spTree>
    <p:extLst>
      <p:ext uri="{BB962C8B-B14F-4D97-AF65-F5344CB8AC3E}">
        <p14:creationId xmlns:p14="http://schemas.microsoft.com/office/powerpoint/2010/main" val="886791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93B7F-E3EF-B146-B2F8-A92D24FE002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F899097-4AA0-4A92-6FF9-1BEC576C48B4}"/>
              </a:ext>
            </a:extLst>
          </p:cNvPr>
          <p:cNvSpPr>
            <a:spLocks noGrp="1"/>
          </p:cNvSpPr>
          <p:nvPr>
            <p:ph type="ctrTitle"/>
          </p:nvPr>
        </p:nvSpPr>
        <p:spPr>
          <a:xfrm>
            <a:off x="611560" y="367988"/>
            <a:ext cx="5182344" cy="936104"/>
          </a:xfrm>
        </p:spPr>
        <p:txBody>
          <a:bodyPr/>
          <a:lstStyle/>
          <a:p>
            <a:pPr algn="l"/>
            <a:r>
              <a:rPr lang="da-DK" b="1" dirty="0"/>
              <a:t>Punkt 5 - fortsat</a:t>
            </a:r>
          </a:p>
        </p:txBody>
      </p:sp>
      <p:sp>
        <p:nvSpPr>
          <p:cNvPr id="3" name="Undertitel 2">
            <a:extLst>
              <a:ext uri="{FF2B5EF4-FFF2-40B4-BE49-F238E27FC236}">
                <a16:creationId xmlns:a16="http://schemas.microsoft.com/office/drawing/2014/main" id="{450AFBAC-A6AD-297A-6A20-2D12BCCF8EAE}"/>
              </a:ext>
            </a:extLst>
          </p:cNvPr>
          <p:cNvSpPr>
            <a:spLocks noGrp="1"/>
          </p:cNvSpPr>
          <p:nvPr>
            <p:ph type="subTitle" idx="1"/>
          </p:nvPr>
        </p:nvSpPr>
        <p:spPr>
          <a:xfrm>
            <a:off x="992" y="1065852"/>
            <a:ext cx="6154192" cy="4955436"/>
          </a:xfrm>
        </p:spPr>
        <p:txBody>
          <a:bodyPr>
            <a:normAutofit fontScale="55000" lnSpcReduction="20000"/>
          </a:bodyPr>
          <a:lstStyle/>
          <a:p>
            <a:r>
              <a:rPr lang="da-DK" dirty="0"/>
              <a:t> </a:t>
            </a:r>
          </a:p>
          <a:p>
            <a:r>
              <a:rPr lang="da-DK" b="1" dirty="0"/>
              <a:t>§ 14</a:t>
            </a:r>
            <a:endParaRPr lang="da-DK" dirty="0"/>
          </a:p>
          <a:p>
            <a:r>
              <a:rPr lang="da-DK" dirty="0"/>
              <a:t> </a:t>
            </a:r>
          </a:p>
          <a:p>
            <a:r>
              <a:rPr lang="da-DK" dirty="0"/>
              <a:t>I tilfælde af klubbens opløsning træffer generalforsamlingen med simpel stemmeflerhed bestemmelse om den nærmere fremgangsmåde ved afviklingen af klubbens formueforhold.</a:t>
            </a:r>
          </a:p>
          <a:p>
            <a:r>
              <a:rPr lang="da-DK" dirty="0"/>
              <a:t> </a:t>
            </a:r>
          </a:p>
          <a:p>
            <a:r>
              <a:rPr lang="da-DK" dirty="0"/>
              <a:t>De særlige bestemmelser i skødet på Rønnemosegård skal dog til enhver tid respekteres.</a:t>
            </a:r>
          </a:p>
          <a:p>
            <a:r>
              <a:rPr lang="da-DK" dirty="0"/>
              <a:t> </a:t>
            </a:r>
          </a:p>
          <a:p>
            <a:r>
              <a:rPr lang="da-DK" dirty="0"/>
              <a:t>Eventuelt overskud ved afviklingen tildeles efter den afsluttende generalforsamlings beslutning ungdomsarbejdet i </a:t>
            </a:r>
            <a:r>
              <a:rPr lang="da-DK" strike="sngStrike" dirty="0"/>
              <a:t>en eller flere foreninger eller klubber, der er organiseret i Dansk Idrætsforbund</a:t>
            </a:r>
            <a:r>
              <a:rPr lang="da-DK" dirty="0"/>
              <a:t> </a:t>
            </a:r>
            <a:r>
              <a:rPr lang="da-DK" b="1" dirty="0"/>
              <a:t>Dansk Golf Union.</a:t>
            </a:r>
            <a:endParaRPr lang="da-DK" dirty="0"/>
          </a:p>
          <a:p>
            <a:r>
              <a:rPr lang="da-DK" dirty="0"/>
              <a:t> </a:t>
            </a:r>
          </a:p>
          <a:p>
            <a:r>
              <a:rPr lang="da-DK" dirty="0"/>
              <a:t> </a:t>
            </a:r>
          </a:p>
          <a:p>
            <a:r>
              <a:rPr lang="da-DK" dirty="0"/>
              <a:t>Vedtaget på ordinær generalforsamling den 24. marts 2026</a:t>
            </a:r>
          </a:p>
          <a:p>
            <a:endParaRPr lang="da-DK" dirty="0"/>
          </a:p>
          <a:p>
            <a:pPr algn="l"/>
            <a:endParaRPr lang="da-DK" sz="1400" dirty="0">
              <a:latin typeface="Verdana" panose="020B0604030504040204" pitchFamily="34" charset="0"/>
              <a:ea typeface="Verdana" panose="020B0604030504040204" pitchFamily="34" charset="0"/>
            </a:endParaRPr>
          </a:p>
          <a:p>
            <a:pPr marL="457200" algn="l"/>
            <a:endParaRPr lang="da-DK" altLang="da-DK" sz="1400" b="1" i="1" dirty="0">
              <a:latin typeface="Verdana" panose="020B0604030504040204" pitchFamily="34" charset="0"/>
              <a:ea typeface="Verdana" panose="020B0604030504040204" pitchFamily="34" charset="0"/>
              <a:cs typeface="Verdana" panose="020B0604030504040204" pitchFamily="34" charset="0"/>
            </a:endParaRPr>
          </a:p>
        </p:txBody>
      </p:sp>
      <p:sp>
        <p:nvSpPr>
          <p:cNvPr id="4" name="Rektangel 3">
            <a:extLst>
              <a:ext uri="{FF2B5EF4-FFF2-40B4-BE49-F238E27FC236}">
                <a16:creationId xmlns:a16="http://schemas.microsoft.com/office/drawing/2014/main" id="{9AED809C-4BBA-83B5-C09E-4D2B1FEAE8A7}"/>
              </a:ext>
            </a:extLst>
          </p:cNvPr>
          <p:cNvSpPr/>
          <p:nvPr/>
        </p:nvSpPr>
        <p:spPr>
          <a:xfrm>
            <a:off x="0" y="0"/>
            <a:ext cx="9144000" cy="404664"/>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a:extLst>
              <a:ext uri="{FF2B5EF4-FFF2-40B4-BE49-F238E27FC236}">
                <a16:creationId xmlns:a16="http://schemas.microsoft.com/office/drawing/2014/main" id="{F81A89E9-009C-E3A0-9E75-CF14C0834A55}"/>
              </a:ext>
            </a:extLst>
          </p:cNvPr>
          <p:cNvSpPr/>
          <p:nvPr/>
        </p:nvSpPr>
        <p:spPr>
          <a:xfrm>
            <a:off x="0" y="6021288"/>
            <a:ext cx="9144000" cy="836712"/>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Æseløre 8">
            <a:extLst>
              <a:ext uri="{FF2B5EF4-FFF2-40B4-BE49-F238E27FC236}">
                <a16:creationId xmlns:a16="http://schemas.microsoft.com/office/drawing/2014/main" id="{4B7B1364-021D-760D-0C35-0ED78472BFAD}"/>
              </a:ext>
            </a:extLst>
          </p:cNvPr>
          <p:cNvSpPr/>
          <p:nvPr/>
        </p:nvSpPr>
        <p:spPr>
          <a:xfrm>
            <a:off x="6156176" y="4221088"/>
            <a:ext cx="2592288" cy="1440160"/>
          </a:xfrm>
          <a:prstGeom prst="foldedCorner">
            <a:avLst/>
          </a:prstGeom>
          <a:solidFill>
            <a:srgbClr val="0F4524"/>
          </a:solidFill>
          <a:ln>
            <a:solidFill>
              <a:srgbClr val="0F4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boks 9">
            <a:extLst>
              <a:ext uri="{FF2B5EF4-FFF2-40B4-BE49-F238E27FC236}">
                <a16:creationId xmlns:a16="http://schemas.microsoft.com/office/drawing/2014/main" id="{FFD66A60-1926-6070-2D71-56C2642F3CAA}"/>
              </a:ext>
            </a:extLst>
          </p:cNvPr>
          <p:cNvSpPr txBox="1"/>
          <p:nvPr/>
        </p:nvSpPr>
        <p:spPr>
          <a:xfrm>
            <a:off x="6372200" y="4437112"/>
            <a:ext cx="2160240" cy="646331"/>
          </a:xfrm>
          <a:prstGeom prst="rect">
            <a:avLst/>
          </a:prstGeom>
          <a:noFill/>
        </p:spPr>
        <p:txBody>
          <a:bodyPr wrap="square" rtlCol="0">
            <a:spAutoFit/>
          </a:bodyPr>
          <a:lstStyle/>
          <a:p>
            <a:r>
              <a:rPr lang="da-DK" b="1" dirty="0">
                <a:solidFill>
                  <a:schemeClr val="bg1"/>
                </a:solidFill>
              </a:rPr>
              <a:t>”Vestfyns Golfklub – altid et besøg værd”</a:t>
            </a:r>
          </a:p>
        </p:txBody>
      </p:sp>
      <p:sp>
        <p:nvSpPr>
          <p:cNvPr id="15" name="Tekstboks 14">
            <a:extLst>
              <a:ext uri="{FF2B5EF4-FFF2-40B4-BE49-F238E27FC236}">
                <a16:creationId xmlns:a16="http://schemas.microsoft.com/office/drawing/2014/main" id="{60E7F538-FD3B-C7C6-010C-490389E797A7}"/>
              </a:ext>
            </a:extLst>
          </p:cNvPr>
          <p:cNvSpPr txBox="1"/>
          <p:nvPr/>
        </p:nvSpPr>
        <p:spPr>
          <a:xfrm>
            <a:off x="2123728" y="6021288"/>
            <a:ext cx="4536504" cy="369332"/>
          </a:xfrm>
          <a:prstGeom prst="rect">
            <a:avLst/>
          </a:prstGeom>
          <a:noFill/>
        </p:spPr>
        <p:txBody>
          <a:bodyPr wrap="square" rtlCol="0">
            <a:spAutoFit/>
          </a:bodyPr>
          <a:lstStyle/>
          <a:p>
            <a:r>
              <a:rPr lang="da-DK" i="1" dirty="0">
                <a:solidFill>
                  <a:schemeClr val="bg1"/>
                </a:solidFill>
              </a:rPr>
              <a:t>- En af Fyns smukkeste baner!</a:t>
            </a:r>
          </a:p>
        </p:txBody>
      </p:sp>
      <p:pic>
        <p:nvPicPr>
          <p:cNvPr id="13" name="Billede 12" descr="Et billede, der indeholder spil, golf, sport, sidder&#10;&#10;Automatisk genereret beskrivelse">
            <a:extLst>
              <a:ext uri="{FF2B5EF4-FFF2-40B4-BE49-F238E27FC236}">
                <a16:creationId xmlns:a16="http://schemas.microsoft.com/office/drawing/2014/main" id="{D072E1CE-E7D9-2FB6-CFB4-09D3F76553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864" y="5587588"/>
            <a:ext cx="1080000" cy="1011414"/>
          </a:xfrm>
          <a:prstGeom prst="rect">
            <a:avLst/>
          </a:prstGeom>
        </p:spPr>
      </p:pic>
      <p:pic>
        <p:nvPicPr>
          <p:cNvPr id="6" name="Billede 5">
            <a:extLst>
              <a:ext uri="{FF2B5EF4-FFF2-40B4-BE49-F238E27FC236}">
                <a16:creationId xmlns:a16="http://schemas.microsoft.com/office/drawing/2014/main" id="{6AC88DC4-D3AB-8BEC-B1BF-CD96A4779B4A}"/>
              </a:ext>
            </a:extLst>
          </p:cNvPr>
          <p:cNvPicPr>
            <a:picLocks noChangeAspect="1"/>
          </p:cNvPicPr>
          <p:nvPr/>
        </p:nvPicPr>
        <p:blipFill rotWithShape="1">
          <a:blip r:embed="rId4"/>
          <a:srcRect l="21794"/>
          <a:stretch/>
        </p:blipFill>
        <p:spPr>
          <a:xfrm>
            <a:off x="6154192" y="908720"/>
            <a:ext cx="2594272" cy="3312368"/>
          </a:xfrm>
          <a:prstGeom prst="rect">
            <a:avLst/>
          </a:prstGeom>
        </p:spPr>
      </p:pic>
    </p:spTree>
    <p:extLst>
      <p:ext uri="{BB962C8B-B14F-4D97-AF65-F5344CB8AC3E}">
        <p14:creationId xmlns:p14="http://schemas.microsoft.com/office/powerpoint/2010/main" val="934906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764705"/>
            <a:ext cx="5182344" cy="936104"/>
          </a:xfrm>
        </p:spPr>
        <p:txBody>
          <a:bodyPr/>
          <a:lstStyle/>
          <a:p>
            <a:pPr algn="l"/>
            <a:r>
              <a:rPr lang="da-DK" b="1" dirty="0"/>
              <a:t>Punkt 6</a:t>
            </a:r>
          </a:p>
        </p:txBody>
      </p:sp>
      <p:sp>
        <p:nvSpPr>
          <p:cNvPr id="3" name="Undertitel 2"/>
          <p:cNvSpPr>
            <a:spLocks noGrp="1"/>
          </p:cNvSpPr>
          <p:nvPr>
            <p:ph type="subTitle" idx="1"/>
          </p:nvPr>
        </p:nvSpPr>
        <p:spPr>
          <a:xfrm>
            <a:off x="683568" y="2058555"/>
            <a:ext cx="5976664" cy="2880320"/>
          </a:xfrm>
        </p:spPr>
        <p:txBody>
          <a:bodyPr>
            <a:normAutofit fontScale="85000" lnSpcReduction="20000"/>
          </a:bodyPr>
          <a:lstStyle/>
          <a:p>
            <a:pPr algn="l"/>
            <a:r>
              <a:rPr lang="da-DK" sz="1400" b="1" dirty="0">
                <a:latin typeface="Verdana" panose="020B0604030504040204" pitchFamily="34" charset="0"/>
                <a:ea typeface="Verdana" panose="020B0604030504040204" pitchFamily="34" charset="0"/>
              </a:rPr>
              <a:t>Valg af 2 bestyrelsesmedlemmer og 2 suppleanter </a:t>
            </a:r>
          </a:p>
          <a:p>
            <a:pPr algn="l"/>
            <a:endParaRPr lang="da-DK" altLang="da-DK" sz="1400" u="sng" dirty="0">
              <a:latin typeface="Verdana" panose="020B0604030504040204" pitchFamily="34" charset="0"/>
              <a:ea typeface="Verdana" panose="020B0604030504040204" pitchFamily="34" charset="0"/>
              <a:cs typeface="Verdana" panose="020B0604030504040204" pitchFamily="34" charset="0"/>
            </a:endParaRPr>
          </a:p>
          <a:p>
            <a:pPr algn="l"/>
            <a:r>
              <a:rPr lang="da-DK" altLang="da-DK" sz="1400" dirty="0">
                <a:latin typeface="Verdana" panose="020B0604030504040204" pitchFamily="34" charset="0"/>
                <a:ea typeface="Verdana" panose="020B0604030504040204" pitchFamily="34" charset="0"/>
                <a:cs typeface="Verdana" panose="020B0604030504040204" pitchFamily="34" charset="0"/>
              </a:rPr>
              <a:t>Bestyrelsesmedlemmer på valg:</a:t>
            </a:r>
          </a:p>
          <a:p>
            <a:pPr algn="l"/>
            <a:endParaRPr lang="da-DK" sz="1400" dirty="0">
              <a:effectLst/>
              <a:latin typeface="Verdana" panose="020B0604030504040204" pitchFamily="34" charset="0"/>
              <a:ea typeface="Verdana" panose="020B0604030504040204" pitchFamily="34" charset="0"/>
            </a:endParaRPr>
          </a:p>
          <a:p>
            <a:pPr lvl="1" algn="l"/>
            <a:r>
              <a:rPr lang="da-DK" sz="2000" b="1" dirty="0">
                <a:effectLst/>
                <a:latin typeface="Calibri" panose="020F0502020204030204" pitchFamily="34" charset="0"/>
                <a:ea typeface="Times New Roman" panose="02020603050405020304" pitchFamily="18" charset="0"/>
              </a:rPr>
              <a:t>Benny Lenskjold– villig til genvalg </a:t>
            </a:r>
          </a:p>
          <a:p>
            <a:pPr lvl="1" algn="l"/>
            <a:r>
              <a:rPr lang="da-DK" sz="2000" b="1" dirty="0">
                <a:latin typeface="Calibri" panose="020F0502020204030204" pitchFamily="34" charset="0"/>
                <a:ea typeface="Times New Roman" panose="02020603050405020304" pitchFamily="18" charset="0"/>
              </a:rPr>
              <a:t>Anette Lehrmann</a:t>
            </a:r>
            <a:r>
              <a:rPr lang="da-DK" sz="2000" b="1" dirty="0">
                <a:effectLst/>
                <a:latin typeface="Calibri" panose="020F0502020204030204" pitchFamily="34" charset="0"/>
                <a:ea typeface="Times New Roman" panose="02020603050405020304" pitchFamily="18" charset="0"/>
              </a:rPr>
              <a:t> - villig til genvalg</a:t>
            </a:r>
          </a:p>
          <a:p>
            <a:pPr lvl="1" algn="l">
              <a:spcAft>
                <a:spcPts val="0"/>
              </a:spcAft>
            </a:pPr>
            <a:endParaRPr lang="da-DK" sz="2000" b="1" dirty="0">
              <a:effectLst/>
              <a:latin typeface="Calibri" panose="020F0502020204030204" pitchFamily="34" charset="0"/>
              <a:ea typeface="Times New Roman" panose="02020603050405020304" pitchFamily="18" charset="0"/>
            </a:endParaRPr>
          </a:p>
          <a:p>
            <a:pPr algn="l"/>
            <a:endParaRPr lang="da-DK" altLang="da-DK" sz="1400" dirty="0">
              <a:latin typeface="Verdana" panose="020B0604030504040204" pitchFamily="34" charset="0"/>
              <a:ea typeface="Verdana" panose="020B0604030504040204" pitchFamily="34" charset="0"/>
              <a:cs typeface="Verdana" panose="020B0604030504040204" pitchFamily="34" charset="0"/>
            </a:endParaRPr>
          </a:p>
          <a:p>
            <a:pPr algn="l"/>
            <a:r>
              <a:rPr lang="da-DK" altLang="da-DK" sz="1400" dirty="0">
                <a:latin typeface="Verdana" panose="020B0604030504040204" pitchFamily="34" charset="0"/>
                <a:ea typeface="Verdana" panose="020B0604030504040204" pitchFamily="34" charset="0"/>
                <a:cs typeface="Verdana" panose="020B0604030504040204" pitchFamily="34" charset="0"/>
              </a:rPr>
              <a:t>Valg af 2 suppleanter:</a:t>
            </a:r>
          </a:p>
          <a:p>
            <a:pPr algn="l"/>
            <a:endParaRPr lang="da-DK" sz="1400" dirty="0">
              <a:effectLst/>
              <a:latin typeface="Verdana" panose="020B0604030504040204" pitchFamily="34" charset="0"/>
              <a:ea typeface="Verdana" panose="020B0604030504040204" pitchFamily="34" charset="0"/>
            </a:endParaRPr>
          </a:p>
          <a:p>
            <a:pPr lvl="1" algn="l"/>
            <a:r>
              <a:rPr lang="da-DK" altLang="da-DK" sz="2000" b="1" dirty="0">
                <a:latin typeface="Calibri" panose="020F0502020204030204" pitchFamily="34" charset="0"/>
                <a:ea typeface="Cambria" panose="02040503050406030204" pitchFamily="18" charset="0"/>
                <a:cs typeface="Verdana" panose="020B0604030504040204" pitchFamily="34" charset="0"/>
              </a:rPr>
              <a:t>Michael Møller </a:t>
            </a:r>
            <a:r>
              <a:rPr lang="da-DK" sz="2000" b="1" dirty="0">
                <a:effectLst/>
                <a:latin typeface="Calibri" panose="020F0502020204030204" pitchFamily="34" charset="0"/>
                <a:ea typeface="Times New Roman" panose="02020603050405020304" pitchFamily="18" charset="0"/>
              </a:rPr>
              <a:t>- villig til genvalg</a:t>
            </a:r>
            <a:endParaRPr lang="da-DK" altLang="da-DK" sz="2000" b="1" dirty="0">
              <a:latin typeface="Calibri" panose="020F0502020204030204" pitchFamily="34" charset="0"/>
              <a:ea typeface="Cambria" panose="02040503050406030204" pitchFamily="18" charset="0"/>
              <a:cs typeface="Verdana" panose="020B0604030504040204" pitchFamily="34" charset="0"/>
            </a:endParaRPr>
          </a:p>
          <a:p>
            <a:pPr lvl="1" algn="l"/>
            <a:r>
              <a:rPr lang="da-DK" altLang="da-DK" sz="2000" b="1" dirty="0">
                <a:latin typeface="Calibri" panose="020F0502020204030204" pitchFamily="34" charset="0"/>
                <a:ea typeface="Cambria" panose="02040503050406030204" pitchFamily="18" charset="0"/>
                <a:cs typeface="Verdana" panose="020B0604030504040204" pitchFamily="34" charset="0"/>
              </a:rPr>
              <a:t>Ann-Irene Frederiksen </a:t>
            </a:r>
            <a:r>
              <a:rPr lang="da-DK" sz="2000" b="1" dirty="0">
                <a:effectLst/>
                <a:latin typeface="Calibri" panose="020F0502020204030204" pitchFamily="34" charset="0"/>
                <a:ea typeface="Times New Roman" panose="02020603050405020304" pitchFamily="18" charset="0"/>
              </a:rPr>
              <a:t>- villig til genvalg</a:t>
            </a:r>
          </a:p>
          <a:p>
            <a:pPr lvl="1" algn="l">
              <a:spcAft>
                <a:spcPts val="0"/>
              </a:spcAft>
            </a:pPr>
            <a:endParaRPr lang="da-DK" altLang="da-DK" sz="2000" b="1" dirty="0">
              <a:latin typeface="Calibri" panose="020F0502020204030204" pitchFamily="34" charset="0"/>
              <a:ea typeface="Cambria" panose="02040503050406030204" pitchFamily="18" charset="0"/>
              <a:cs typeface="Verdana" panose="020B0604030504040204" pitchFamily="34" charset="0"/>
            </a:endParaRPr>
          </a:p>
          <a:p>
            <a:pPr lvl="1" algn="l">
              <a:spcAft>
                <a:spcPts val="0"/>
              </a:spcAft>
            </a:pPr>
            <a:endParaRPr lang="da-DK" sz="1400" dirty="0">
              <a:latin typeface="Verdana" panose="020B0604030504040204" pitchFamily="34" charset="0"/>
              <a:ea typeface="Verdana" panose="020B0604030504040204" pitchFamily="34" charset="0"/>
            </a:endParaRPr>
          </a:p>
        </p:txBody>
      </p:sp>
      <p:sp>
        <p:nvSpPr>
          <p:cNvPr id="4" name="Rektangel 3"/>
          <p:cNvSpPr/>
          <p:nvPr/>
        </p:nvSpPr>
        <p:spPr>
          <a:xfrm>
            <a:off x="0" y="0"/>
            <a:ext cx="9144000" cy="404664"/>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0" y="6021288"/>
            <a:ext cx="9144000" cy="836712"/>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Æseløre 8"/>
          <p:cNvSpPr/>
          <p:nvPr/>
        </p:nvSpPr>
        <p:spPr>
          <a:xfrm>
            <a:off x="6408551" y="4150732"/>
            <a:ext cx="2592288" cy="1440160"/>
          </a:xfrm>
          <a:prstGeom prst="foldedCorner">
            <a:avLst/>
          </a:prstGeom>
          <a:solidFill>
            <a:srgbClr val="0F4524"/>
          </a:solidFill>
          <a:ln>
            <a:solidFill>
              <a:srgbClr val="0F4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boks 9"/>
          <p:cNvSpPr txBox="1"/>
          <p:nvPr/>
        </p:nvSpPr>
        <p:spPr>
          <a:xfrm>
            <a:off x="6624575" y="4368773"/>
            <a:ext cx="2160240" cy="646331"/>
          </a:xfrm>
          <a:prstGeom prst="rect">
            <a:avLst/>
          </a:prstGeom>
          <a:noFill/>
        </p:spPr>
        <p:txBody>
          <a:bodyPr wrap="square" rtlCol="0">
            <a:spAutoFit/>
          </a:bodyPr>
          <a:lstStyle/>
          <a:p>
            <a:r>
              <a:rPr lang="da-DK" b="1" dirty="0">
                <a:solidFill>
                  <a:schemeClr val="bg1"/>
                </a:solidFill>
              </a:rPr>
              <a:t>”Vestfyns Golfklub – altid et besøg værd”</a:t>
            </a:r>
          </a:p>
        </p:txBody>
      </p:sp>
      <p:sp>
        <p:nvSpPr>
          <p:cNvPr id="15" name="Tekstboks 14"/>
          <p:cNvSpPr txBox="1"/>
          <p:nvPr/>
        </p:nvSpPr>
        <p:spPr>
          <a:xfrm>
            <a:off x="2123728" y="6021288"/>
            <a:ext cx="4536504" cy="369332"/>
          </a:xfrm>
          <a:prstGeom prst="rect">
            <a:avLst/>
          </a:prstGeom>
          <a:noFill/>
        </p:spPr>
        <p:txBody>
          <a:bodyPr wrap="square" rtlCol="0">
            <a:spAutoFit/>
          </a:bodyPr>
          <a:lstStyle/>
          <a:p>
            <a:r>
              <a:rPr lang="da-DK" i="1" dirty="0">
                <a:solidFill>
                  <a:schemeClr val="bg1"/>
                </a:solidFill>
              </a:rPr>
              <a:t>- En af Fyns smukkeste baner!</a:t>
            </a:r>
          </a:p>
        </p:txBody>
      </p:sp>
      <p:pic>
        <p:nvPicPr>
          <p:cNvPr id="13" name="Billede 12" descr="Et billede, der indeholder spil, golf, sport, sidder&#10;&#10;Automatisk genereret beskrivelse">
            <a:extLst>
              <a:ext uri="{FF2B5EF4-FFF2-40B4-BE49-F238E27FC236}">
                <a16:creationId xmlns:a16="http://schemas.microsoft.com/office/drawing/2014/main" id="{C7BDEAEA-C4C0-4451-8430-7E1F5ECE33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864" y="5587588"/>
            <a:ext cx="1080000" cy="1011414"/>
          </a:xfrm>
          <a:prstGeom prst="rect">
            <a:avLst/>
          </a:prstGeom>
        </p:spPr>
      </p:pic>
      <p:pic>
        <p:nvPicPr>
          <p:cNvPr id="6" name="Billede 5">
            <a:extLst>
              <a:ext uri="{FF2B5EF4-FFF2-40B4-BE49-F238E27FC236}">
                <a16:creationId xmlns:a16="http://schemas.microsoft.com/office/drawing/2014/main" id="{A72AE6E7-2325-4930-950E-29E8AEFE5342}"/>
              </a:ext>
            </a:extLst>
          </p:cNvPr>
          <p:cNvPicPr>
            <a:picLocks noChangeAspect="1"/>
          </p:cNvPicPr>
          <p:nvPr/>
        </p:nvPicPr>
        <p:blipFill rotWithShape="1">
          <a:blip r:embed="rId4"/>
          <a:srcRect l="9612" r="3883"/>
          <a:stretch/>
        </p:blipFill>
        <p:spPr>
          <a:xfrm>
            <a:off x="6408551" y="838364"/>
            <a:ext cx="2592288" cy="3312368"/>
          </a:xfrm>
          <a:prstGeom prst="rect">
            <a:avLst/>
          </a:prstGeom>
        </p:spPr>
      </p:pic>
    </p:spTree>
    <p:extLst>
      <p:ext uri="{BB962C8B-B14F-4D97-AF65-F5344CB8AC3E}">
        <p14:creationId xmlns:p14="http://schemas.microsoft.com/office/powerpoint/2010/main" val="2561704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764705"/>
            <a:ext cx="5182344" cy="936104"/>
          </a:xfrm>
        </p:spPr>
        <p:txBody>
          <a:bodyPr/>
          <a:lstStyle/>
          <a:p>
            <a:pPr algn="l"/>
            <a:r>
              <a:rPr lang="da-DK" b="1" dirty="0"/>
              <a:t>Punkt 7</a:t>
            </a:r>
          </a:p>
        </p:txBody>
      </p:sp>
      <p:sp>
        <p:nvSpPr>
          <p:cNvPr id="3" name="Undertitel 2"/>
          <p:cNvSpPr>
            <a:spLocks noGrp="1"/>
          </p:cNvSpPr>
          <p:nvPr>
            <p:ph type="subTitle" idx="1"/>
          </p:nvPr>
        </p:nvSpPr>
        <p:spPr>
          <a:xfrm>
            <a:off x="683568" y="2060848"/>
            <a:ext cx="5400600" cy="2880320"/>
          </a:xfrm>
        </p:spPr>
        <p:txBody>
          <a:bodyPr>
            <a:normAutofit/>
          </a:bodyPr>
          <a:lstStyle/>
          <a:p>
            <a:pPr marL="114300" algn="l"/>
            <a:r>
              <a:rPr lang="da-DK" altLang="da-DK" sz="1400" b="1" dirty="0">
                <a:latin typeface="Verdana" panose="020B0604030504040204" pitchFamily="34" charset="0"/>
                <a:ea typeface="Verdana" panose="020B0604030504040204" pitchFamily="34" charset="0"/>
                <a:cs typeface="Verdana" panose="020B0604030504040204" pitchFamily="34" charset="0"/>
              </a:rPr>
              <a:t>Valg af revisor</a:t>
            </a:r>
          </a:p>
          <a:p>
            <a:pPr marL="114300" algn="l"/>
            <a:endParaRPr lang="da-DK" altLang="da-DK" sz="1400" b="1" dirty="0">
              <a:latin typeface="Verdana" panose="020B0604030504040204" pitchFamily="34" charset="0"/>
              <a:ea typeface="Verdana" panose="020B0604030504040204" pitchFamily="34" charset="0"/>
              <a:cs typeface="Verdana" panose="020B0604030504040204" pitchFamily="34" charset="0"/>
            </a:endParaRPr>
          </a:p>
          <a:p>
            <a:pPr marL="114300" algn="l"/>
            <a:endParaRPr lang="da-DK" altLang="da-DK" sz="1400" b="1" dirty="0">
              <a:latin typeface="Verdana" panose="020B0604030504040204" pitchFamily="34" charset="0"/>
              <a:ea typeface="Verdana" panose="020B0604030504040204" pitchFamily="34" charset="0"/>
              <a:cs typeface="Verdana" panose="020B0604030504040204" pitchFamily="34" charset="0"/>
            </a:endParaRPr>
          </a:p>
          <a:p>
            <a:pPr marL="114300" algn="l"/>
            <a:r>
              <a:rPr lang="da-DK" altLang="da-DK" sz="1400" b="1" dirty="0">
                <a:latin typeface="Verdana" panose="020B0604030504040204" pitchFamily="34" charset="0"/>
                <a:ea typeface="Verdana" panose="020B0604030504040204" pitchFamily="34" charset="0"/>
                <a:cs typeface="Verdana" panose="020B0604030504040204" pitchFamily="34" charset="0"/>
              </a:rPr>
              <a:t>- Bestyrelsen indstiller Danrevi til at fortsætte som revisor</a:t>
            </a:r>
          </a:p>
          <a:p>
            <a:pPr marL="114300"/>
            <a:endParaRPr lang="da-DK" sz="1400" b="1" dirty="0">
              <a:latin typeface="Verdana" panose="020B0604030504040204" pitchFamily="34" charset="0"/>
              <a:ea typeface="Verdana" panose="020B0604030504040204" pitchFamily="34" charset="0"/>
              <a:cs typeface="Verdana" panose="020B0604030504040204" pitchFamily="34" charset="0"/>
            </a:endParaRPr>
          </a:p>
          <a:p>
            <a:pPr algn="l"/>
            <a:endParaRPr lang="da-DK" sz="1400" b="1" dirty="0">
              <a:latin typeface="Verdana" panose="020B0604030504040204" pitchFamily="34" charset="0"/>
              <a:ea typeface="Verdana" panose="020B0604030504040204" pitchFamily="34" charset="0"/>
            </a:endParaRPr>
          </a:p>
        </p:txBody>
      </p:sp>
      <p:sp>
        <p:nvSpPr>
          <p:cNvPr id="4" name="Rektangel 3"/>
          <p:cNvSpPr/>
          <p:nvPr/>
        </p:nvSpPr>
        <p:spPr>
          <a:xfrm>
            <a:off x="0" y="0"/>
            <a:ext cx="9144000" cy="404664"/>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0" y="6021288"/>
            <a:ext cx="9144000" cy="836712"/>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Æseløre 8"/>
          <p:cNvSpPr/>
          <p:nvPr/>
        </p:nvSpPr>
        <p:spPr>
          <a:xfrm>
            <a:off x="6156176" y="4221088"/>
            <a:ext cx="2592288" cy="1440160"/>
          </a:xfrm>
          <a:prstGeom prst="foldedCorner">
            <a:avLst/>
          </a:prstGeom>
          <a:solidFill>
            <a:srgbClr val="0F4524"/>
          </a:solidFill>
          <a:ln>
            <a:solidFill>
              <a:srgbClr val="0F4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boks 9"/>
          <p:cNvSpPr txBox="1"/>
          <p:nvPr/>
        </p:nvSpPr>
        <p:spPr>
          <a:xfrm>
            <a:off x="6372200" y="4437112"/>
            <a:ext cx="2160240" cy="646331"/>
          </a:xfrm>
          <a:prstGeom prst="rect">
            <a:avLst/>
          </a:prstGeom>
          <a:noFill/>
        </p:spPr>
        <p:txBody>
          <a:bodyPr wrap="square" rtlCol="0">
            <a:spAutoFit/>
          </a:bodyPr>
          <a:lstStyle/>
          <a:p>
            <a:r>
              <a:rPr lang="da-DK" b="1" dirty="0">
                <a:solidFill>
                  <a:schemeClr val="bg1"/>
                </a:solidFill>
              </a:rPr>
              <a:t>”Vestfyns Golfklub – altid et besøg værd”</a:t>
            </a:r>
          </a:p>
        </p:txBody>
      </p:sp>
      <p:sp>
        <p:nvSpPr>
          <p:cNvPr id="15" name="Tekstboks 14"/>
          <p:cNvSpPr txBox="1"/>
          <p:nvPr/>
        </p:nvSpPr>
        <p:spPr>
          <a:xfrm>
            <a:off x="2123728" y="6021288"/>
            <a:ext cx="4536504" cy="369332"/>
          </a:xfrm>
          <a:prstGeom prst="rect">
            <a:avLst/>
          </a:prstGeom>
          <a:noFill/>
        </p:spPr>
        <p:txBody>
          <a:bodyPr wrap="square" rtlCol="0">
            <a:spAutoFit/>
          </a:bodyPr>
          <a:lstStyle/>
          <a:p>
            <a:r>
              <a:rPr lang="da-DK" i="1" dirty="0">
                <a:solidFill>
                  <a:schemeClr val="bg1"/>
                </a:solidFill>
              </a:rPr>
              <a:t>- En af Fyns smukkeste baner!</a:t>
            </a:r>
          </a:p>
        </p:txBody>
      </p:sp>
      <p:pic>
        <p:nvPicPr>
          <p:cNvPr id="7" name="Billede 6" descr="Et billede, der indeholder spil, golf, sport, sidder&#10;&#10;Automatisk genereret beskrivelse">
            <a:extLst>
              <a:ext uri="{FF2B5EF4-FFF2-40B4-BE49-F238E27FC236}">
                <a16:creationId xmlns:a16="http://schemas.microsoft.com/office/drawing/2014/main" id="{7F9B085B-DDC3-4BA6-8665-5F69B06F8D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578" y="5384618"/>
            <a:ext cx="1573295" cy="1473382"/>
          </a:xfrm>
          <a:prstGeom prst="rect">
            <a:avLst/>
          </a:prstGeom>
        </p:spPr>
      </p:pic>
      <p:pic>
        <p:nvPicPr>
          <p:cNvPr id="6" name="Billede 5">
            <a:extLst>
              <a:ext uri="{FF2B5EF4-FFF2-40B4-BE49-F238E27FC236}">
                <a16:creationId xmlns:a16="http://schemas.microsoft.com/office/drawing/2014/main" id="{E3412415-7027-4F66-9A2E-DC8B1347F1E6}"/>
              </a:ext>
            </a:extLst>
          </p:cNvPr>
          <p:cNvPicPr>
            <a:picLocks noChangeAspect="1"/>
          </p:cNvPicPr>
          <p:nvPr/>
        </p:nvPicPr>
        <p:blipFill rotWithShape="1">
          <a:blip r:embed="rId4"/>
          <a:srcRect l="18832" t="13609" r="9970" b="11697"/>
          <a:stretch/>
        </p:blipFill>
        <p:spPr>
          <a:xfrm>
            <a:off x="6164075" y="882361"/>
            <a:ext cx="2592288" cy="3333333"/>
          </a:xfrm>
          <a:prstGeom prst="rect">
            <a:avLst/>
          </a:prstGeom>
        </p:spPr>
      </p:pic>
    </p:spTree>
    <p:extLst>
      <p:ext uri="{BB962C8B-B14F-4D97-AF65-F5344CB8AC3E}">
        <p14:creationId xmlns:p14="http://schemas.microsoft.com/office/powerpoint/2010/main" val="1579046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764705"/>
            <a:ext cx="5182344" cy="936104"/>
          </a:xfrm>
        </p:spPr>
        <p:txBody>
          <a:bodyPr/>
          <a:lstStyle/>
          <a:p>
            <a:pPr algn="l"/>
            <a:r>
              <a:rPr lang="da-DK" b="1" dirty="0"/>
              <a:t>Punkt 8</a:t>
            </a:r>
          </a:p>
        </p:txBody>
      </p:sp>
      <p:sp>
        <p:nvSpPr>
          <p:cNvPr id="3" name="Undertitel 2"/>
          <p:cNvSpPr>
            <a:spLocks noGrp="1"/>
          </p:cNvSpPr>
          <p:nvPr>
            <p:ph type="subTitle" idx="1"/>
          </p:nvPr>
        </p:nvSpPr>
        <p:spPr>
          <a:xfrm>
            <a:off x="71500" y="2128014"/>
            <a:ext cx="5976664" cy="2880320"/>
          </a:xfrm>
        </p:spPr>
        <p:txBody>
          <a:bodyPr>
            <a:normAutofit/>
          </a:bodyPr>
          <a:lstStyle/>
          <a:p>
            <a:pPr marL="114300" algn="l"/>
            <a:r>
              <a:rPr lang="da-DK" altLang="da-DK" sz="1400" b="1" dirty="0">
                <a:latin typeface="Verdana" panose="020B0604030504040204" pitchFamily="34" charset="0"/>
                <a:ea typeface="Verdana" panose="020B0604030504040204" pitchFamily="34" charset="0"/>
                <a:cs typeface="Verdana" panose="020B0604030504040204" pitchFamily="34" charset="0"/>
              </a:rPr>
              <a:t>Eventuelt</a:t>
            </a:r>
          </a:p>
          <a:p>
            <a:pPr marL="114300" algn="l"/>
            <a:r>
              <a:rPr lang="da-DK" altLang="da-DK" sz="1400" b="1" dirty="0">
                <a:latin typeface="Verdana" panose="020B0604030504040204" pitchFamily="34" charset="0"/>
                <a:ea typeface="Verdana" panose="020B0604030504040204" pitchFamily="34" charset="0"/>
                <a:cs typeface="Verdana" panose="020B0604030504040204" pitchFamily="34" charset="0"/>
              </a:rPr>
              <a:t>	- Husk at få jer tilmeldt arbejdsdag på tirsdag og onsdag i næste uge, vi har meget brug for det for at banen er klar til påske !</a:t>
            </a:r>
          </a:p>
          <a:p>
            <a:pPr marL="114300" algn="l"/>
            <a:endParaRPr lang="da-DK" sz="1400" b="1" dirty="0">
              <a:latin typeface="Verdana" panose="020B0604030504040204" pitchFamily="34" charset="0"/>
              <a:ea typeface="Verdana" panose="020B0604030504040204" pitchFamily="34" charset="0"/>
              <a:cs typeface="Verdana" panose="020B0604030504040204" pitchFamily="34" charset="0"/>
            </a:endParaRPr>
          </a:p>
          <a:p>
            <a:pPr algn="l"/>
            <a:endParaRPr lang="da-DK" sz="1400" b="1" dirty="0">
              <a:latin typeface="Verdana" panose="020B0604030504040204" pitchFamily="34" charset="0"/>
              <a:ea typeface="Verdana" panose="020B0604030504040204" pitchFamily="34" charset="0"/>
            </a:endParaRPr>
          </a:p>
        </p:txBody>
      </p:sp>
      <p:sp>
        <p:nvSpPr>
          <p:cNvPr id="4" name="Rektangel 3"/>
          <p:cNvSpPr/>
          <p:nvPr/>
        </p:nvSpPr>
        <p:spPr>
          <a:xfrm>
            <a:off x="0" y="0"/>
            <a:ext cx="9144000" cy="404664"/>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0" y="6021288"/>
            <a:ext cx="9144000" cy="836712"/>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Æseløre 8"/>
          <p:cNvSpPr/>
          <p:nvPr/>
        </p:nvSpPr>
        <p:spPr>
          <a:xfrm>
            <a:off x="6156176" y="4221088"/>
            <a:ext cx="2592288" cy="1440160"/>
          </a:xfrm>
          <a:prstGeom prst="foldedCorner">
            <a:avLst/>
          </a:prstGeom>
          <a:solidFill>
            <a:srgbClr val="0F4524"/>
          </a:solidFill>
          <a:ln>
            <a:solidFill>
              <a:srgbClr val="0F4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boks 9"/>
          <p:cNvSpPr txBox="1"/>
          <p:nvPr/>
        </p:nvSpPr>
        <p:spPr>
          <a:xfrm>
            <a:off x="6372200" y="4437112"/>
            <a:ext cx="2160240" cy="646331"/>
          </a:xfrm>
          <a:prstGeom prst="rect">
            <a:avLst/>
          </a:prstGeom>
          <a:noFill/>
        </p:spPr>
        <p:txBody>
          <a:bodyPr wrap="square" rtlCol="0">
            <a:spAutoFit/>
          </a:bodyPr>
          <a:lstStyle/>
          <a:p>
            <a:r>
              <a:rPr lang="da-DK" b="1" dirty="0">
                <a:solidFill>
                  <a:schemeClr val="bg1"/>
                </a:solidFill>
              </a:rPr>
              <a:t>”Vestfyns Golfklub – altid et besøg værd”</a:t>
            </a:r>
          </a:p>
        </p:txBody>
      </p:sp>
      <p:sp>
        <p:nvSpPr>
          <p:cNvPr id="15" name="Tekstboks 14"/>
          <p:cNvSpPr txBox="1"/>
          <p:nvPr/>
        </p:nvSpPr>
        <p:spPr>
          <a:xfrm>
            <a:off x="2123728" y="6021288"/>
            <a:ext cx="4536504" cy="369332"/>
          </a:xfrm>
          <a:prstGeom prst="rect">
            <a:avLst/>
          </a:prstGeom>
          <a:noFill/>
        </p:spPr>
        <p:txBody>
          <a:bodyPr wrap="square" rtlCol="0">
            <a:spAutoFit/>
          </a:bodyPr>
          <a:lstStyle/>
          <a:p>
            <a:r>
              <a:rPr lang="da-DK" i="1" dirty="0">
                <a:solidFill>
                  <a:schemeClr val="bg1"/>
                </a:solidFill>
              </a:rPr>
              <a:t>- En af Fyns smukkeste baner!</a:t>
            </a:r>
          </a:p>
        </p:txBody>
      </p:sp>
      <p:pic>
        <p:nvPicPr>
          <p:cNvPr id="13" name="Billede 12" descr="Et billede, der indeholder spil, golf, sport, sidder&#10;&#10;Automatisk genereret beskrivelse">
            <a:extLst>
              <a:ext uri="{FF2B5EF4-FFF2-40B4-BE49-F238E27FC236}">
                <a16:creationId xmlns:a16="http://schemas.microsoft.com/office/drawing/2014/main" id="{42957A9D-BF44-4D12-9D9D-8CF39FB810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864" y="5587588"/>
            <a:ext cx="1080000" cy="1011414"/>
          </a:xfrm>
          <a:prstGeom prst="rect">
            <a:avLst/>
          </a:prstGeom>
        </p:spPr>
      </p:pic>
      <p:pic>
        <p:nvPicPr>
          <p:cNvPr id="6" name="Billede 5">
            <a:extLst>
              <a:ext uri="{FF2B5EF4-FFF2-40B4-BE49-F238E27FC236}">
                <a16:creationId xmlns:a16="http://schemas.microsoft.com/office/drawing/2014/main" id="{0A369B4D-1F8E-4E4D-BAF9-F574039697D8}"/>
              </a:ext>
            </a:extLst>
          </p:cNvPr>
          <p:cNvPicPr>
            <a:picLocks noChangeAspect="1"/>
          </p:cNvPicPr>
          <p:nvPr/>
        </p:nvPicPr>
        <p:blipFill rotWithShape="1">
          <a:blip r:embed="rId4"/>
          <a:srcRect l="35941" t="22487" r="26416" b="-5940"/>
          <a:stretch/>
        </p:blipFill>
        <p:spPr>
          <a:xfrm>
            <a:off x="6156176" y="801447"/>
            <a:ext cx="2592288" cy="3672408"/>
          </a:xfrm>
          <a:prstGeom prst="rect">
            <a:avLst/>
          </a:prstGeom>
        </p:spPr>
      </p:pic>
    </p:spTree>
    <p:extLst>
      <p:ext uri="{BB962C8B-B14F-4D97-AF65-F5344CB8AC3E}">
        <p14:creationId xmlns:p14="http://schemas.microsoft.com/office/powerpoint/2010/main" val="4143957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764705"/>
            <a:ext cx="5182344" cy="936104"/>
          </a:xfrm>
        </p:spPr>
        <p:txBody>
          <a:bodyPr/>
          <a:lstStyle/>
          <a:p>
            <a:pPr algn="l"/>
            <a:r>
              <a:rPr lang="da-DK" b="1" dirty="0"/>
              <a:t>Punkt 1</a:t>
            </a:r>
          </a:p>
        </p:txBody>
      </p:sp>
      <p:sp>
        <p:nvSpPr>
          <p:cNvPr id="3" name="Undertitel 2"/>
          <p:cNvSpPr>
            <a:spLocks noGrp="1"/>
          </p:cNvSpPr>
          <p:nvPr>
            <p:ph type="subTitle" idx="1"/>
          </p:nvPr>
        </p:nvSpPr>
        <p:spPr>
          <a:xfrm>
            <a:off x="251520" y="2002833"/>
            <a:ext cx="5976664" cy="2880320"/>
          </a:xfrm>
        </p:spPr>
        <p:txBody>
          <a:bodyPr>
            <a:normAutofit/>
          </a:bodyPr>
          <a:lstStyle/>
          <a:p>
            <a:pPr marL="457200" algn="l"/>
            <a:r>
              <a:rPr lang="da-DK" altLang="da-DK" sz="1400" b="1" dirty="0">
                <a:latin typeface="Verdana" panose="020B0604030504040204" pitchFamily="34" charset="0"/>
                <a:ea typeface="Verdana" panose="020B0604030504040204" pitchFamily="34" charset="0"/>
                <a:cs typeface="Verdana" panose="020B0604030504040204" pitchFamily="34" charset="0"/>
              </a:rPr>
              <a:t>Valg af dirigent</a:t>
            </a:r>
          </a:p>
          <a:p>
            <a:pPr marL="457200" algn="l"/>
            <a:r>
              <a:rPr lang="da-DK" altLang="da-DK" sz="1400" b="1" dirty="0">
                <a:latin typeface="Verdana" panose="020B0604030504040204" pitchFamily="34" charset="0"/>
                <a:ea typeface="Verdana" panose="020B0604030504040204" pitchFamily="34" charset="0"/>
                <a:cs typeface="Verdana" panose="020B0604030504040204" pitchFamily="34" charset="0"/>
              </a:rPr>
              <a:t>	- Bestyrelsen foreslår Johnny Grauballe Nielsen</a:t>
            </a:r>
          </a:p>
          <a:p>
            <a:pPr algn="l"/>
            <a:endParaRPr lang="da-DK" sz="1400" b="1" dirty="0"/>
          </a:p>
        </p:txBody>
      </p:sp>
      <p:sp>
        <p:nvSpPr>
          <p:cNvPr id="4" name="Rektangel 3"/>
          <p:cNvSpPr/>
          <p:nvPr/>
        </p:nvSpPr>
        <p:spPr>
          <a:xfrm>
            <a:off x="0" y="0"/>
            <a:ext cx="9144000" cy="404664"/>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0" y="6021288"/>
            <a:ext cx="9144000" cy="836712"/>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Æseløre 8"/>
          <p:cNvSpPr/>
          <p:nvPr/>
        </p:nvSpPr>
        <p:spPr>
          <a:xfrm>
            <a:off x="6156176" y="4221088"/>
            <a:ext cx="2592288" cy="1440160"/>
          </a:xfrm>
          <a:prstGeom prst="foldedCorner">
            <a:avLst/>
          </a:prstGeom>
          <a:solidFill>
            <a:srgbClr val="0F4524"/>
          </a:solidFill>
          <a:ln>
            <a:solidFill>
              <a:srgbClr val="0F4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boks 9"/>
          <p:cNvSpPr txBox="1"/>
          <p:nvPr/>
        </p:nvSpPr>
        <p:spPr>
          <a:xfrm>
            <a:off x="6372200" y="4437112"/>
            <a:ext cx="2160240" cy="646331"/>
          </a:xfrm>
          <a:prstGeom prst="rect">
            <a:avLst/>
          </a:prstGeom>
          <a:noFill/>
        </p:spPr>
        <p:txBody>
          <a:bodyPr wrap="square" rtlCol="0">
            <a:spAutoFit/>
          </a:bodyPr>
          <a:lstStyle/>
          <a:p>
            <a:r>
              <a:rPr lang="da-DK" b="1" dirty="0">
                <a:solidFill>
                  <a:schemeClr val="bg1"/>
                </a:solidFill>
              </a:rPr>
              <a:t>”Vestfyns Golfklub – altid et besøg værd”</a:t>
            </a:r>
          </a:p>
        </p:txBody>
      </p:sp>
      <p:sp>
        <p:nvSpPr>
          <p:cNvPr id="15" name="Tekstboks 14"/>
          <p:cNvSpPr txBox="1"/>
          <p:nvPr/>
        </p:nvSpPr>
        <p:spPr>
          <a:xfrm>
            <a:off x="2123728" y="6021288"/>
            <a:ext cx="4536504" cy="369332"/>
          </a:xfrm>
          <a:prstGeom prst="rect">
            <a:avLst/>
          </a:prstGeom>
          <a:noFill/>
        </p:spPr>
        <p:txBody>
          <a:bodyPr wrap="square" rtlCol="0">
            <a:spAutoFit/>
          </a:bodyPr>
          <a:lstStyle/>
          <a:p>
            <a:r>
              <a:rPr lang="da-DK" i="1" dirty="0">
                <a:solidFill>
                  <a:schemeClr val="bg1"/>
                </a:solidFill>
              </a:rPr>
              <a:t>- En af Fyns smukkeste baner!</a:t>
            </a:r>
          </a:p>
        </p:txBody>
      </p:sp>
      <p:pic>
        <p:nvPicPr>
          <p:cNvPr id="7" name="Billede 6" descr="Et billede, der indeholder spil, golf, sport, sidder&#10;&#10;Automatisk genereret beskrivelse">
            <a:extLst>
              <a:ext uri="{FF2B5EF4-FFF2-40B4-BE49-F238E27FC236}">
                <a16:creationId xmlns:a16="http://schemas.microsoft.com/office/drawing/2014/main" id="{7F9B085B-DDC3-4BA6-8665-5F69B06F8D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864" y="5587588"/>
            <a:ext cx="1080000" cy="1011414"/>
          </a:xfrm>
          <a:prstGeom prst="rect">
            <a:avLst/>
          </a:prstGeom>
        </p:spPr>
      </p:pic>
      <p:pic>
        <p:nvPicPr>
          <p:cNvPr id="8" name="Billede 7" descr="Et billede, der indeholder bygning, person, personer, sidder&#10;&#10;Automatisk genereret beskrivelse">
            <a:extLst>
              <a:ext uri="{FF2B5EF4-FFF2-40B4-BE49-F238E27FC236}">
                <a16:creationId xmlns:a16="http://schemas.microsoft.com/office/drawing/2014/main" id="{3DFFFEF2-A1C9-44B5-905B-5798BB7589D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167"/>
          <a:stretch/>
        </p:blipFill>
        <p:spPr>
          <a:xfrm>
            <a:off x="6156176" y="907895"/>
            <a:ext cx="2592288" cy="3312367"/>
          </a:xfrm>
          <a:prstGeom prst="rect">
            <a:avLst/>
          </a:prstGeom>
        </p:spPr>
      </p:pic>
    </p:spTree>
    <p:extLst>
      <p:ext uri="{BB962C8B-B14F-4D97-AF65-F5344CB8AC3E}">
        <p14:creationId xmlns:p14="http://schemas.microsoft.com/office/powerpoint/2010/main" val="15708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764705"/>
            <a:ext cx="5182344" cy="936104"/>
          </a:xfrm>
        </p:spPr>
        <p:txBody>
          <a:bodyPr/>
          <a:lstStyle/>
          <a:p>
            <a:pPr algn="l"/>
            <a:r>
              <a:rPr lang="da-DK" b="1" dirty="0"/>
              <a:t>Punkt 2</a:t>
            </a:r>
          </a:p>
        </p:txBody>
      </p:sp>
      <p:sp>
        <p:nvSpPr>
          <p:cNvPr id="3" name="Undertitel 2"/>
          <p:cNvSpPr>
            <a:spLocks noGrp="1"/>
          </p:cNvSpPr>
          <p:nvPr>
            <p:ph type="subTitle" idx="1"/>
          </p:nvPr>
        </p:nvSpPr>
        <p:spPr>
          <a:xfrm>
            <a:off x="251520" y="2002833"/>
            <a:ext cx="5976664" cy="2880320"/>
          </a:xfrm>
        </p:spPr>
        <p:txBody>
          <a:bodyPr>
            <a:normAutofit/>
          </a:bodyPr>
          <a:lstStyle/>
          <a:p>
            <a:pPr marL="457200" algn="l"/>
            <a:r>
              <a:rPr lang="da-DK" altLang="da-DK" sz="1400" b="1" dirty="0">
                <a:latin typeface="Verdana" panose="020B0604030504040204" pitchFamily="34" charset="0"/>
                <a:ea typeface="Verdana" panose="020B0604030504040204" pitchFamily="34" charset="0"/>
                <a:cs typeface="Verdana" panose="020B0604030504040204" pitchFamily="34" charset="0"/>
              </a:rPr>
              <a:t>Beretning om klubbens virksomhed i det forløbne år</a:t>
            </a:r>
          </a:p>
          <a:p>
            <a:pPr marL="457200" algn="l"/>
            <a:endParaRPr lang="da-DK" altLang="da-DK" sz="1400" i="1" dirty="0">
              <a:latin typeface="Verdana" panose="020B0604030504040204" pitchFamily="34" charset="0"/>
              <a:ea typeface="Verdana" panose="020B0604030504040204" pitchFamily="34" charset="0"/>
              <a:cs typeface="Verdana" panose="020B0604030504040204" pitchFamily="34" charset="0"/>
            </a:endParaRPr>
          </a:p>
          <a:p>
            <a:pPr marL="457200" algn="l"/>
            <a:r>
              <a:rPr lang="da-DK" altLang="da-DK" sz="1400" i="1" dirty="0">
                <a:latin typeface="Verdana" panose="020B0604030504040204" pitchFamily="34" charset="0"/>
                <a:ea typeface="Verdana" panose="020B0604030504040204" pitchFamily="34" charset="0"/>
                <a:cs typeface="Verdana" panose="020B0604030504040204" pitchFamily="34" charset="0"/>
              </a:rPr>
              <a:t>Formandens beretning er fremsendt til alle klubbens medlemmer den 26. februar 2026</a:t>
            </a:r>
          </a:p>
          <a:p>
            <a:pPr marL="457200" algn="l"/>
            <a:endParaRPr lang="da-DK" altLang="da-DK" sz="1400" i="1" dirty="0">
              <a:latin typeface="Verdana" panose="020B0604030504040204" pitchFamily="34" charset="0"/>
              <a:ea typeface="Verdana" panose="020B0604030504040204" pitchFamily="34" charset="0"/>
              <a:cs typeface="Verdana" panose="020B0604030504040204" pitchFamily="34" charset="0"/>
            </a:endParaRPr>
          </a:p>
          <a:p>
            <a:pPr algn="l"/>
            <a:endParaRPr lang="da-DK" sz="1400" dirty="0"/>
          </a:p>
        </p:txBody>
      </p:sp>
      <p:sp>
        <p:nvSpPr>
          <p:cNvPr id="4" name="Rektangel 3"/>
          <p:cNvSpPr/>
          <p:nvPr/>
        </p:nvSpPr>
        <p:spPr>
          <a:xfrm>
            <a:off x="0" y="0"/>
            <a:ext cx="9144000" cy="404664"/>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0" y="6021288"/>
            <a:ext cx="9144000" cy="836712"/>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Æseløre 8"/>
          <p:cNvSpPr/>
          <p:nvPr/>
        </p:nvSpPr>
        <p:spPr>
          <a:xfrm>
            <a:off x="6156176" y="4221088"/>
            <a:ext cx="2592288" cy="1440160"/>
          </a:xfrm>
          <a:prstGeom prst="foldedCorner">
            <a:avLst/>
          </a:prstGeom>
          <a:solidFill>
            <a:srgbClr val="0F4524"/>
          </a:solidFill>
          <a:ln>
            <a:solidFill>
              <a:srgbClr val="0F4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boks 9"/>
          <p:cNvSpPr txBox="1"/>
          <p:nvPr/>
        </p:nvSpPr>
        <p:spPr>
          <a:xfrm>
            <a:off x="6372200" y="4437112"/>
            <a:ext cx="2160240" cy="646331"/>
          </a:xfrm>
          <a:prstGeom prst="rect">
            <a:avLst/>
          </a:prstGeom>
          <a:noFill/>
        </p:spPr>
        <p:txBody>
          <a:bodyPr wrap="square" rtlCol="0">
            <a:spAutoFit/>
          </a:bodyPr>
          <a:lstStyle/>
          <a:p>
            <a:r>
              <a:rPr lang="da-DK" b="1" dirty="0">
                <a:solidFill>
                  <a:schemeClr val="bg1"/>
                </a:solidFill>
              </a:rPr>
              <a:t>”Vestfyns Golfklub – altid et besøg værd”</a:t>
            </a:r>
          </a:p>
        </p:txBody>
      </p:sp>
      <p:sp>
        <p:nvSpPr>
          <p:cNvPr id="15" name="Tekstboks 14"/>
          <p:cNvSpPr txBox="1"/>
          <p:nvPr/>
        </p:nvSpPr>
        <p:spPr>
          <a:xfrm>
            <a:off x="2123728" y="6021288"/>
            <a:ext cx="4536504" cy="369332"/>
          </a:xfrm>
          <a:prstGeom prst="rect">
            <a:avLst/>
          </a:prstGeom>
          <a:noFill/>
        </p:spPr>
        <p:txBody>
          <a:bodyPr wrap="square" rtlCol="0">
            <a:spAutoFit/>
          </a:bodyPr>
          <a:lstStyle/>
          <a:p>
            <a:r>
              <a:rPr lang="da-DK" i="1" dirty="0">
                <a:solidFill>
                  <a:schemeClr val="bg1"/>
                </a:solidFill>
              </a:rPr>
              <a:t>- En af Fyns smukkeste baner!</a:t>
            </a:r>
          </a:p>
        </p:txBody>
      </p:sp>
      <p:pic>
        <p:nvPicPr>
          <p:cNvPr id="13" name="Billede 12" descr="Et billede, der indeholder spil, golf, sport, sidder&#10;&#10;Automatisk genereret beskrivelse">
            <a:extLst>
              <a:ext uri="{FF2B5EF4-FFF2-40B4-BE49-F238E27FC236}">
                <a16:creationId xmlns:a16="http://schemas.microsoft.com/office/drawing/2014/main" id="{C2815B16-FE66-4EB4-94C9-692382E693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864" y="5587588"/>
            <a:ext cx="1080000" cy="1011414"/>
          </a:xfrm>
          <a:prstGeom prst="rect">
            <a:avLst/>
          </a:prstGeom>
        </p:spPr>
      </p:pic>
      <p:pic>
        <p:nvPicPr>
          <p:cNvPr id="16" name="Billede 15" descr="Et billede, der indeholder græs, udendørs, felt, spil&#10;&#10;Automatisk genereret beskrivelse">
            <a:extLst>
              <a:ext uri="{FF2B5EF4-FFF2-40B4-BE49-F238E27FC236}">
                <a16:creationId xmlns:a16="http://schemas.microsoft.com/office/drawing/2014/main" id="{C856590A-245A-436F-9B7D-CD58F442DF4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288" t="1730" r="38848" b="19261"/>
          <a:stretch/>
        </p:blipFill>
        <p:spPr>
          <a:xfrm>
            <a:off x="6133607" y="827337"/>
            <a:ext cx="2614857" cy="3378401"/>
          </a:xfrm>
          <a:prstGeom prst="rect">
            <a:avLst/>
          </a:prstGeom>
        </p:spPr>
      </p:pic>
    </p:spTree>
    <p:extLst>
      <p:ext uri="{BB962C8B-B14F-4D97-AF65-F5344CB8AC3E}">
        <p14:creationId xmlns:p14="http://schemas.microsoft.com/office/powerpoint/2010/main" val="1717031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0"/>
            <a:ext cx="9144000" cy="404664"/>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0" y="6021288"/>
            <a:ext cx="9144000" cy="836712"/>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Æseløre 8"/>
          <p:cNvSpPr/>
          <p:nvPr/>
        </p:nvSpPr>
        <p:spPr>
          <a:xfrm>
            <a:off x="6156176" y="4195693"/>
            <a:ext cx="2592288" cy="1440160"/>
          </a:xfrm>
          <a:prstGeom prst="foldedCorner">
            <a:avLst/>
          </a:prstGeom>
          <a:solidFill>
            <a:srgbClr val="0F4524"/>
          </a:solidFill>
          <a:ln>
            <a:solidFill>
              <a:srgbClr val="0F4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boks 9"/>
          <p:cNvSpPr txBox="1"/>
          <p:nvPr/>
        </p:nvSpPr>
        <p:spPr>
          <a:xfrm>
            <a:off x="6372200" y="4437112"/>
            <a:ext cx="2160240" cy="646331"/>
          </a:xfrm>
          <a:prstGeom prst="rect">
            <a:avLst/>
          </a:prstGeom>
          <a:noFill/>
        </p:spPr>
        <p:txBody>
          <a:bodyPr wrap="square" rtlCol="0">
            <a:spAutoFit/>
          </a:bodyPr>
          <a:lstStyle/>
          <a:p>
            <a:r>
              <a:rPr lang="da-DK" b="1" dirty="0">
                <a:solidFill>
                  <a:schemeClr val="bg1"/>
                </a:solidFill>
              </a:rPr>
              <a:t>”Vestfyns Golfklub – altid et besøg værd”</a:t>
            </a:r>
          </a:p>
        </p:txBody>
      </p:sp>
      <p:sp>
        <p:nvSpPr>
          <p:cNvPr id="15" name="Tekstboks 14"/>
          <p:cNvSpPr txBox="1"/>
          <p:nvPr/>
        </p:nvSpPr>
        <p:spPr>
          <a:xfrm>
            <a:off x="2123728" y="6021288"/>
            <a:ext cx="4536504" cy="369332"/>
          </a:xfrm>
          <a:prstGeom prst="rect">
            <a:avLst/>
          </a:prstGeom>
          <a:noFill/>
        </p:spPr>
        <p:txBody>
          <a:bodyPr wrap="square" rtlCol="0">
            <a:spAutoFit/>
          </a:bodyPr>
          <a:lstStyle/>
          <a:p>
            <a:r>
              <a:rPr lang="da-DK" i="1" dirty="0">
                <a:solidFill>
                  <a:schemeClr val="bg1"/>
                </a:solidFill>
              </a:rPr>
              <a:t>- En af Fyns smukkeste baner!</a:t>
            </a:r>
          </a:p>
        </p:txBody>
      </p:sp>
      <p:pic>
        <p:nvPicPr>
          <p:cNvPr id="13" name="Billede 12" descr="Et billede, der indeholder spil, golf, sport, sidder&#10;&#10;Automatisk genereret beskrivelse">
            <a:extLst>
              <a:ext uri="{FF2B5EF4-FFF2-40B4-BE49-F238E27FC236}">
                <a16:creationId xmlns:a16="http://schemas.microsoft.com/office/drawing/2014/main" id="{665A0190-1072-4C32-BCDE-ADD651158A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864" y="5587588"/>
            <a:ext cx="1080000" cy="1011414"/>
          </a:xfrm>
          <a:prstGeom prst="rect">
            <a:avLst/>
          </a:prstGeom>
        </p:spPr>
      </p:pic>
      <p:pic>
        <p:nvPicPr>
          <p:cNvPr id="18" name="Billede 17" descr="Et billede, der indeholder bord, plade, mad, indendørs&#10;&#10;Automatisk genereret beskrivelse">
            <a:extLst>
              <a:ext uri="{FF2B5EF4-FFF2-40B4-BE49-F238E27FC236}">
                <a16:creationId xmlns:a16="http://schemas.microsoft.com/office/drawing/2014/main" id="{3DECD3A8-40DA-4343-A40B-A93802ED36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00"/>
          <a:stretch/>
        </p:blipFill>
        <p:spPr>
          <a:xfrm>
            <a:off x="6156176" y="620688"/>
            <a:ext cx="2592288" cy="3600402"/>
          </a:xfrm>
          <a:prstGeom prst="rect">
            <a:avLst/>
          </a:prstGeom>
        </p:spPr>
      </p:pic>
      <p:sp>
        <p:nvSpPr>
          <p:cNvPr id="11" name="Undertitel 10">
            <a:extLst>
              <a:ext uri="{FF2B5EF4-FFF2-40B4-BE49-F238E27FC236}">
                <a16:creationId xmlns:a16="http://schemas.microsoft.com/office/drawing/2014/main" id="{51F2580A-D5FE-5C23-4D41-35958E77B486}"/>
              </a:ext>
            </a:extLst>
          </p:cNvPr>
          <p:cNvSpPr>
            <a:spLocks noGrp="1"/>
          </p:cNvSpPr>
          <p:nvPr>
            <p:ph type="subTitle" idx="1"/>
          </p:nvPr>
        </p:nvSpPr>
        <p:spPr>
          <a:xfrm>
            <a:off x="0" y="404664"/>
            <a:ext cx="6156176" cy="5357626"/>
          </a:xfrm>
        </p:spPr>
        <p:txBody>
          <a:bodyPr>
            <a:normAutofit fontScale="92500" lnSpcReduction="20000"/>
          </a:bodyPr>
          <a:lstStyle/>
          <a:p>
            <a:pPr algn="l"/>
            <a:r>
              <a:rPr lang="da-DK" sz="2000" b="1" dirty="0">
                <a:solidFill>
                  <a:schemeClr val="tx1"/>
                </a:solidFill>
              </a:rPr>
              <a:t>Økonomi</a:t>
            </a:r>
          </a:p>
          <a:p>
            <a:pPr algn="l"/>
            <a:r>
              <a:rPr lang="da-DK" sz="1400" dirty="0"/>
              <a:t>	- Fra underskud til overskud</a:t>
            </a:r>
          </a:p>
          <a:p>
            <a:pPr algn="l"/>
            <a:r>
              <a:rPr lang="da-DK" sz="2000" b="1" dirty="0">
                <a:solidFill>
                  <a:schemeClr val="tx1"/>
                </a:solidFill>
              </a:rPr>
              <a:t>Banen</a:t>
            </a:r>
          </a:p>
          <a:p>
            <a:pPr algn="l"/>
            <a:r>
              <a:rPr lang="da-DK" sz="1400" dirty="0"/>
              <a:t>	- nr. 1 i medlemsundersøgelse i DK</a:t>
            </a:r>
          </a:p>
          <a:p>
            <a:pPr algn="l"/>
            <a:endParaRPr lang="da-DK" sz="1400" dirty="0"/>
          </a:p>
          <a:p>
            <a:pPr algn="l"/>
            <a:r>
              <a:rPr lang="da-DK" sz="2000" b="1" dirty="0" err="1">
                <a:solidFill>
                  <a:schemeClr val="tx1"/>
                </a:solidFill>
              </a:rPr>
              <a:t>Safezone</a:t>
            </a:r>
            <a:endParaRPr lang="da-DK" sz="2000" b="1" dirty="0">
              <a:solidFill>
                <a:schemeClr val="tx1"/>
              </a:solidFill>
            </a:endParaRPr>
          </a:p>
          <a:p>
            <a:pPr algn="l"/>
            <a:endParaRPr lang="da-DK" sz="1400" dirty="0"/>
          </a:p>
          <a:p>
            <a:pPr algn="l"/>
            <a:r>
              <a:rPr lang="da-DK" sz="2000" b="1" dirty="0">
                <a:solidFill>
                  <a:schemeClr val="tx1"/>
                </a:solidFill>
              </a:rPr>
              <a:t>Medlemsundersøgelse</a:t>
            </a:r>
          </a:p>
          <a:p>
            <a:pPr algn="l"/>
            <a:r>
              <a:rPr lang="da-DK" sz="1400" dirty="0"/>
              <a:t>	- Hækken på skråningen</a:t>
            </a:r>
          </a:p>
          <a:p>
            <a:pPr algn="l"/>
            <a:r>
              <a:rPr lang="da-DK" sz="1400" dirty="0"/>
              <a:t>	- Tak til Benny og Kurt for sponsorat omkring det</a:t>
            </a:r>
          </a:p>
          <a:p>
            <a:pPr marL="457200" indent="-457200" algn="l">
              <a:buFontTx/>
              <a:buChar char="-"/>
            </a:pPr>
            <a:endParaRPr lang="da-DK" sz="1400" dirty="0"/>
          </a:p>
          <a:p>
            <a:pPr algn="l"/>
            <a:r>
              <a:rPr lang="da-DK" sz="2000" b="1" dirty="0">
                <a:solidFill>
                  <a:schemeClr val="tx1"/>
                </a:solidFill>
              </a:rPr>
              <a:t>Støtte fra kommunen på kr. 100.000,- til maling </a:t>
            </a:r>
          </a:p>
          <a:p>
            <a:pPr algn="l"/>
            <a:r>
              <a:rPr lang="da-DK" sz="2000" b="1" dirty="0">
                <a:solidFill>
                  <a:schemeClr val="tx1"/>
                </a:solidFill>
              </a:rPr>
              <a:t>	</a:t>
            </a:r>
            <a:r>
              <a:rPr lang="da-DK" sz="1400" dirty="0"/>
              <a:t>– vi søger frivillige til dette.</a:t>
            </a:r>
          </a:p>
          <a:p>
            <a:pPr marL="457200" indent="-457200" algn="l">
              <a:buFontTx/>
              <a:buChar char="-"/>
            </a:pPr>
            <a:endParaRPr lang="da-DK" sz="1400" dirty="0"/>
          </a:p>
          <a:p>
            <a:pPr algn="l"/>
            <a:r>
              <a:rPr lang="da-DK" sz="2200" b="1" dirty="0">
                <a:solidFill>
                  <a:schemeClr val="tx1"/>
                </a:solidFill>
              </a:rPr>
              <a:t>Netto 21 fuldtids medlemmer i 2025</a:t>
            </a:r>
            <a:endParaRPr lang="da-DK" sz="1400" b="1" dirty="0">
              <a:solidFill>
                <a:schemeClr val="tx1"/>
              </a:solidFill>
            </a:endParaRPr>
          </a:p>
          <a:p>
            <a:pPr algn="l"/>
            <a:r>
              <a:rPr lang="da-DK" sz="1400" b="1" dirty="0">
                <a:solidFill>
                  <a:schemeClr val="tx1"/>
                </a:solidFill>
              </a:rPr>
              <a:t>	-</a:t>
            </a:r>
            <a:r>
              <a:rPr lang="da-DK" sz="1400" dirty="0"/>
              <a:t> Største risiko for fraflytning er medlemmer som kun har været her 0-3 år, 	her stopper 67% på landsplan.</a:t>
            </a:r>
          </a:p>
          <a:p>
            <a:pPr algn="l"/>
            <a:endParaRPr lang="da-DK" sz="1400" dirty="0"/>
          </a:p>
          <a:p>
            <a:pPr algn="l"/>
            <a:r>
              <a:rPr lang="da-DK" sz="2200" b="1" dirty="0">
                <a:solidFill>
                  <a:schemeClr val="tx1"/>
                </a:solidFill>
              </a:rPr>
              <a:t>Tilbudsugen</a:t>
            </a:r>
            <a:r>
              <a:rPr lang="da-DK" sz="1400" dirty="0"/>
              <a:t> </a:t>
            </a:r>
          </a:p>
          <a:p>
            <a:pPr algn="l"/>
            <a:r>
              <a:rPr lang="da-DK" sz="1400" dirty="0"/>
              <a:t>	-steg til 888 deltager i 2025 (776 i 2024) Nu er der allerede 698 som har 	købt i 2026.</a:t>
            </a:r>
          </a:p>
          <a:p>
            <a:pPr marL="914400" lvl="1" indent="-457200" algn="l">
              <a:buFontTx/>
              <a:buChar char="-"/>
            </a:pPr>
            <a:r>
              <a:rPr lang="da-DK" sz="1400" dirty="0"/>
              <a:t>Har lyttet til kritik fra medlemmer og nu er der specielt pris for dem</a:t>
            </a:r>
          </a:p>
        </p:txBody>
      </p:sp>
    </p:spTree>
    <p:extLst>
      <p:ext uri="{BB962C8B-B14F-4D97-AF65-F5344CB8AC3E}">
        <p14:creationId xmlns:p14="http://schemas.microsoft.com/office/powerpoint/2010/main" val="3178087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1E3B7-CFC3-6D93-5D62-FA956B6A7B99}"/>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FAD9B9E6-5C54-6358-EE1A-AF15614A80EB}"/>
              </a:ext>
            </a:extLst>
          </p:cNvPr>
          <p:cNvSpPr/>
          <p:nvPr/>
        </p:nvSpPr>
        <p:spPr>
          <a:xfrm>
            <a:off x="1143000" y="857250"/>
            <a:ext cx="6858000" cy="303498"/>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5" name="Rektangel 4">
            <a:extLst>
              <a:ext uri="{FF2B5EF4-FFF2-40B4-BE49-F238E27FC236}">
                <a16:creationId xmlns:a16="http://schemas.microsoft.com/office/drawing/2014/main" id="{935C9721-FCC4-1652-5D77-BF9B3E13AFF1}"/>
              </a:ext>
            </a:extLst>
          </p:cNvPr>
          <p:cNvSpPr/>
          <p:nvPr/>
        </p:nvSpPr>
        <p:spPr>
          <a:xfrm>
            <a:off x="1143000" y="5373216"/>
            <a:ext cx="6858000" cy="627534"/>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10" name="Tekstboks 9">
            <a:extLst>
              <a:ext uri="{FF2B5EF4-FFF2-40B4-BE49-F238E27FC236}">
                <a16:creationId xmlns:a16="http://schemas.microsoft.com/office/drawing/2014/main" id="{897DB6AA-51FD-68C9-E645-41C5F06E373E}"/>
              </a:ext>
            </a:extLst>
          </p:cNvPr>
          <p:cNvSpPr txBox="1"/>
          <p:nvPr/>
        </p:nvSpPr>
        <p:spPr>
          <a:xfrm>
            <a:off x="5922150" y="4185085"/>
            <a:ext cx="1620180" cy="715581"/>
          </a:xfrm>
          <a:prstGeom prst="rect">
            <a:avLst/>
          </a:prstGeom>
          <a:noFill/>
        </p:spPr>
        <p:txBody>
          <a:bodyPr wrap="square" rtlCol="0">
            <a:spAutoFit/>
          </a:bodyPr>
          <a:lstStyle/>
          <a:p>
            <a:r>
              <a:rPr lang="da-DK" sz="1350" b="1" dirty="0">
                <a:solidFill>
                  <a:schemeClr val="bg1"/>
                </a:solidFill>
              </a:rPr>
              <a:t>”Vestfyns Golfklub – altid et besøg værd”</a:t>
            </a:r>
          </a:p>
        </p:txBody>
      </p:sp>
      <p:sp>
        <p:nvSpPr>
          <p:cNvPr id="15" name="Tekstboks 14">
            <a:extLst>
              <a:ext uri="{FF2B5EF4-FFF2-40B4-BE49-F238E27FC236}">
                <a16:creationId xmlns:a16="http://schemas.microsoft.com/office/drawing/2014/main" id="{C7661EEC-5167-CF82-3AB6-893EF98E061F}"/>
              </a:ext>
            </a:extLst>
          </p:cNvPr>
          <p:cNvSpPr txBox="1"/>
          <p:nvPr/>
        </p:nvSpPr>
        <p:spPr>
          <a:xfrm>
            <a:off x="2735796" y="5373216"/>
            <a:ext cx="3402378" cy="300082"/>
          </a:xfrm>
          <a:prstGeom prst="rect">
            <a:avLst/>
          </a:prstGeom>
          <a:noFill/>
        </p:spPr>
        <p:txBody>
          <a:bodyPr wrap="square" rtlCol="0">
            <a:spAutoFit/>
          </a:bodyPr>
          <a:lstStyle/>
          <a:p>
            <a:r>
              <a:rPr lang="da-DK" sz="1350" i="1" dirty="0">
                <a:solidFill>
                  <a:schemeClr val="bg1"/>
                </a:solidFill>
              </a:rPr>
              <a:t>- En af Fyns smukkeste baner!</a:t>
            </a:r>
          </a:p>
        </p:txBody>
      </p:sp>
      <p:pic>
        <p:nvPicPr>
          <p:cNvPr id="13" name="Billede 12" descr="Et billede, der indeholder spil, golf, sport, sidder&#10;&#10;Automatisk genereret beskrivelse">
            <a:extLst>
              <a:ext uri="{FF2B5EF4-FFF2-40B4-BE49-F238E27FC236}">
                <a16:creationId xmlns:a16="http://schemas.microsoft.com/office/drawing/2014/main" id="{C5FEA760-A3BA-46D4-AD9E-0AD53A6136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4398" y="5047941"/>
            <a:ext cx="810000" cy="758561"/>
          </a:xfrm>
          <a:prstGeom prst="rect">
            <a:avLst/>
          </a:prstGeom>
        </p:spPr>
      </p:pic>
      <p:sp>
        <p:nvSpPr>
          <p:cNvPr id="12" name="Titel 11">
            <a:extLst>
              <a:ext uri="{FF2B5EF4-FFF2-40B4-BE49-F238E27FC236}">
                <a16:creationId xmlns:a16="http://schemas.microsoft.com/office/drawing/2014/main" id="{20B2A9A3-5693-7B69-1B38-8F4D5743ED9E}"/>
              </a:ext>
            </a:extLst>
          </p:cNvPr>
          <p:cNvSpPr>
            <a:spLocks noGrp="1"/>
          </p:cNvSpPr>
          <p:nvPr>
            <p:ph type="title"/>
          </p:nvPr>
        </p:nvSpPr>
        <p:spPr>
          <a:xfrm>
            <a:off x="1485900" y="1063229"/>
            <a:ext cx="6172200" cy="531981"/>
          </a:xfrm>
        </p:spPr>
        <p:txBody>
          <a:bodyPr>
            <a:normAutofit/>
          </a:bodyPr>
          <a:lstStyle/>
          <a:p>
            <a:pPr algn="ctr"/>
            <a:r>
              <a:rPr lang="da-DK" sz="2250" dirty="0"/>
              <a:t>Vores ansatte pr. 23. marts 2026</a:t>
            </a:r>
          </a:p>
        </p:txBody>
      </p:sp>
      <p:sp>
        <p:nvSpPr>
          <p:cNvPr id="7" name="Titel 11">
            <a:extLst>
              <a:ext uri="{FF2B5EF4-FFF2-40B4-BE49-F238E27FC236}">
                <a16:creationId xmlns:a16="http://schemas.microsoft.com/office/drawing/2014/main" id="{8102CD17-B5A3-8F1C-51DF-B2AA17929E45}"/>
              </a:ext>
            </a:extLst>
          </p:cNvPr>
          <p:cNvSpPr txBox="1">
            <a:spLocks/>
          </p:cNvSpPr>
          <p:nvPr/>
        </p:nvSpPr>
        <p:spPr>
          <a:xfrm rot="10800000" flipV="1">
            <a:off x="5191897" y="3087486"/>
            <a:ext cx="1836204" cy="1225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sz="450" dirty="0"/>
              <a:t>Vores greenkeeper elev – Alexander Metzlaff</a:t>
            </a:r>
          </a:p>
        </p:txBody>
      </p:sp>
      <p:pic>
        <p:nvPicPr>
          <p:cNvPr id="9" name="Billede 8" descr="Et billede, der indeholder Ansigt, person, Pande, Hage&#10;&#10;Automatisk genereret beskrivelse">
            <a:extLst>
              <a:ext uri="{FF2B5EF4-FFF2-40B4-BE49-F238E27FC236}">
                <a16:creationId xmlns:a16="http://schemas.microsoft.com/office/drawing/2014/main" id="{3358FA6E-0257-7FD1-0094-0951BF61EA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9181" y="3327363"/>
            <a:ext cx="1017513" cy="1187099"/>
          </a:xfrm>
          <a:prstGeom prst="rect">
            <a:avLst/>
          </a:prstGeom>
        </p:spPr>
      </p:pic>
      <p:pic>
        <p:nvPicPr>
          <p:cNvPr id="14" name="Billede 13" descr="Et billede, der indeholder Ansigt, person, tøj, smil&#10;&#10;Automatisk genereret beskrivelse">
            <a:extLst>
              <a:ext uri="{FF2B5EF4-FFF2-40B4-BE49-F238E27FC236}">
                <a16:creationId xmlns:a16="http://schemas.microsoft.com/office/drawing/2014/main" id="{9502EBCA-1DFF-4F3C-AB92-53AFC60914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1799" y="3369950"/>
            <a:ext cx="1232750" cy="1438208"/>
          </a:xfrm>
          <a:prstGeom prst="rect">
            <a:avLst/>
          </a:prstGeom>
        </p:spPr>
      </p:pic>
      <p:sp>
        <p:nvSpPr>
          <p:cNvPr id="21" name="Titel 11">
            <a:extLst>
              <a:ext uri="{FF2B5EF4-FFF2-40B4-BE49-F238E27FC236}">
                <a16:creationId xmlns:a16="http://schemas.microsoft.com/office/drawing/2014/main" id="{BE351E05-067B-FF25-6BAA-E6054CDB15D1}"/>
              </a:ext>
            </a:extLst>
          </p:cNvPr>
          <p:cNvSpPr txBox="1">
            <a:spLocks/>
          </p:cNvSpPr>
          <p:nvPr/>
        </p:nvSpPr>
        <p:spPr>
          <a:xfrm rot="10800000" flipV="1">
            <a:off x="2735796" y="3049959"/>
            <a:ext cx="1216309" cy="1225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450" dirty="0"/>
              <a:t>    Vores greenkeeper – Henrik Jelager</a:t>
            </a:r>
          </a:p>
        </p:txBody>
      </p:sp>
      <p:sp>
        <p:nvSpPr>
          <p:cNvPr id="22" name="Titel 11">
            <a:extLst>
              <a:ext uri="{FF2B5EF4-FFF2-40B4-BE49-F238E27FC236}">
                <a16:creationId xmlns:a16="http://schemas.microsoft.com/office/drawing/2014/main" id="{88B26C5B-3CEB-6C43-ED24-45B417DD7853}"/>
              </a:ext>
            </a:extLst>
          </p:cNvPr>
          <p:cNvSpPr txBox="1">
            <a:spLocks/>
          </p:cNvSpPr>
          <p:nvPr/>
        </p:nvSpPr>
        <p:spPr>
          <a:xfrm rot="10800000" flipV="1">
            <a:off x="3942424" y="3071557"/>
            <a:ext cx="1332440" cy="95252"/>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sz="450" dirty="0"/>
              <a:t> Vores greenkeeper – Morten Egebjerg</a:t>
            </a:r>
          </a:p>
        </p:txBody>
      </p:sp>
      <p:sp>
        <p:nvSpPr>
          <p:cNvPr id="23" name="Titel 11">
            <a:extLst>
              <a:ext uri="{FF2B5EF4-FFF2-40B4-BE49-F238E27FC236}">
                <a16:creationId xmlns:a16="http://schemas.microsoft.com/office/drawing/2014/main" id="{2933DF7D-5FC3-3C11-B8EE-21A665C9B54A}"/>
              </a:ext>
            </a:extLst>
          </p:cNvPr>
          <p:cNvSpPr txBox="1">
            <a:spLocks/>
          </p:cNvSpPr>
          <p:nvPr/>
        </p:nvSpPr>
        <p:spPr>
          <a:xfrm rot="10800000" flipV="1">
            <a:off x="1214097" y="4850935"/>
            <a:ext cx="1538790" cy="1225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sz="450" dirty="0"/>
              <a:t>Allan Madsen – flex medarbejder </a:t>
            </a:r>
          </a:p>
        </p:txBody>
      </p:sp>
      <p:sp>
        <p:nvSpPr>
          <p:cNvPr id="24" name="Titel 11">
            <a:extLst>
              <a:ext uri="{FF2B5EF4-FFF2-40B4-BE49-F238E27FC236}">
                <a16:creationId xmlns:a16="http://schemas.microsoft.com/office/drawing/2014/main" id="{F33B2D7A-8838-5FA2-9611-014DB4C01B22}"/>
              </a:ext>
            </a:extLst>
          </p:cNvPr>
          <p:cNvSpPr txBox="1">
            <a:spLocks/>
          </p:cNvSpPr>
          <p:nvPr/>
        </p:nvSpPr>
        <p:spPr>
          <a:xfrm rot="10800000" flipV="1">
            <a:off x="2997931" y="3434644"/>
            <a:ext cx="902333" cy="7738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sz="450" dirty="0"/>
              <a:t>Protræner – Carsten Klingenberg</a:t>
            </a:r>
          </a:p>
        </p:txBody>
      </p:sp>
      <p:sp>
        <p:nvSpPr>
          <p:cNvPr id="25" name="Titel 11">
            <a:extLst>
              <a:ext uri="{FF2B5EF4-FFF2-40B4-BE49-F238E27FC236}">
                <a16:creationId xmlns:a16="http://schemas.microsoft.com/office/drawing/2014/main" id="{83F51172-D002-07A7-56E8-FB0A7588A802}"/>
              </a:ext>
            </a:extLst>
          </p:cNvPr>
          <p:cNvSpPr txBox="1">
            <a:spLocks/>
          </p:cNvSpPr>
          <p:nvPr/>
        </p:nvSpPr>
        <p:spPr>
          <a:xfrm rot="10800000" flipV="1">
            <a:off x="5264930" y="4853322"/>
            <a:ext cx="1836204" cy="1225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sz="450" dirty="0"/>
              <a:t>Connie Donsager Jessen - klubsekretær</a:t>
            </a:r>
          </a:p>
        </p:txBody>
      </p:sp>
      <p:pic>
        <p:nvPicPr>
          <p:cNvPr id="27" name="Billede 26" descr="Et billede, der indeholder Ansigt, person, tøj, Pande&#10;&#10;Automatisk genereret beskrivelse">
            <a:extLst>
              <a:ext uri="{FF2B5EF4-FFF2-40B4-BE49-F238E27FC236}">
                <a16:creationId xmlns:a16="http://schemas.microsoft.com/office/drawing/2014/main" id="{61DA6BE8-41DA-6DC3-5509-58D4E99DEB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3368" y="3290339"/>
            <a:ext cx="1232193" cy="1533850"/>
          </a:xfrm>
          <a:prstGeom prst="rect">
            <a:avLst/>
          </a:prstGeom>
        </p:spPr>
      </p:pic>
      <p:pic>
        <p:nvPicPr>
          <p:cNvPr id="29" name="Billede 28" descr="Et billede, der indeholder tekst, Font/skrifttype, typografi, Grafik&#10;&#10;Automatisk genereret beskrivelse">
            <a:extLst>
              <a:ext uri="{FF2B5EF4-FFF2-40B4-BE49-F238E27FC236}">
                <a16:creationId xmlns:a16="http://schemas.microsoft.com/office/drawing/2014/main" id="{14E28A8A-4F5C-E3F1-EB18-1EC4BB9F6C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35026" y="3278480"/>
            <a:ext cx="1158847" cy="1529678"/>
          </a:xfrm>
          <a:prstGeom prst="rect">
            <a:avLst/>
          </a:prstGeom>
        </p:spPr>
      </p:pic>
      <p:sp>
        <p:nvSpPr>
          <p:cNvPr id="30" name="Titel 11">
            <a:extLst>
              <a:ext uri="{FF2B5EF4-FFF2-40B4-BE49-F238E27FC236}">
                <a16:creationId xmlns:a16="http://schemas.microsoft.com/office/drawing/2014/main" id="{0F190C44-2CDB-0482-4831-CE1E1EE89EDC}"/>
              </a:ext>
            </a:extLst>
          </p:cNvPr>
          <p:cNvSpPr txBox="1">
            <a:spLocks/>
          </p:cNvSpPr>
          <p:nvPr/>
        </p:nvSpPr>
        <p:spPr>
          <a:xfrm rot="10800000" flipV="1">
            <a:off x="2590070" y="4853770"/>
            <a:ext cx="1538790" cy="1225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sz="450" dirty="0"/>
              <a:t>Anders Lind – flex medarbejder </a:t>
            </a:r>
          </a:p>
        </p:txBody>
      </p:sp>
      <p:sp>
        <p:nvSpPr>
          <p:cNvPr id="31" name="Titel 11">
            <a:extLst>
              <a:ext uri="{FF2B5EF4-FFF2-40B4-BE49-F238E27FC236}">
                <a16:creationId xmlns:a16="http://schemas.microsoft.com/office/drawing/2014/main" id="{DD7F1A51-C9D7-1A3F-D075-0E6EB67460CE}"/>
              </a:ext>
            </a:extLst>
          </p:cNvPr>
          <p:cNvSpPr txBox="1">
            <a:spLocks/>
          </p:cNvSpPr>
          <p:nvPr/>
        </p:nvSpPr>
        <p:spPr>
          <a:xfrm rot="10800000" flipV="1">
            <a:off x="6362283" y="4566078"/>
            <a:ext cx="1836204" cy="1225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sz="450" dirty="0"/>
              <a:t>Manager – Nicolai Gynther</a:t>
            </a:r>
          </a:p>
        </p:txBody>
      </p:sp>
      <p:pic>
        <p:nvPicPr>
          <p:cNvPr id="1028" name="Picture 4">
            <a:extLst>
              <a:ext uri="{FF2B5EF4-FFF2-40B4-BE49-F238E27FC236}">
                <a16:creationId xmlns:a16="http://schemas.microsoft.com/office/drawing/2014/main" id="{F4B45AA4-4656-B4F9-D07C-8F47FDB391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6178" y="1703800"/>
            <a:ext cx="1125927" cy="13620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67506F3-B3CB-A777-2E94-79DBAD9EEB7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80462" y="1714711"/>
            <a:ext cx="1139547" cy="13620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5E5E9C0A-D8AD-EC7B-DB0C-8C6552C8867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21799" y="1667563"/>
            <a:ext cx="1142874" cy="140517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1">
            <a:extLst>
              <a:ext uri="{FF2B5EF4-FFF2-40B4-BE49-F238E27FC236}">
                <a16:creationId xmlns:a16="http://schemas.microsoft.com/office/drawing/2014/main" id="{0B7E7EE7-0DB2-146A-8365-EFD37AE0D774}"/>
              </a:ext>
            </a:extLst>
          </p:cNvPr>
          <p:cNvSpPr txBox="1">
            <a:spLocks/>
          </p:cNvSpPr>
          <p:nvPr/>
        </p:nvSpPr>
        <p:spPr>
          <a:xfrm rot="10800000" flipV="1">
            <a:off x="4066041" y="4837739"/>
            <a:ext cx="1538790" cy="1225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sz="450" dirty="0"/>
              <a:t>Karl Hanes </a:t>
            </a:r>
            <a:r>
              <a:rPr lang="da-DK" sz="450" dirty="0" err="1"/>
              <a:t>Sigrudsspn</a:t>
            </a:r>
            <a:r>
              <a:rPr lang="da-DK" sz="450" dirty="0"/>
              <a:t>- Protræner </a:t>
            </a:r>
          </a:p>
        </p:txBody>
      </p:sp>
      <p:pic>
        <p:nvPicPr>
          <p:cNvPr id="6" name="Billede 5" descr="Et billede, der indeholder tekst, Font/skrifttype, typografi, Grafik&#10;&#10;Automatisk genereret beskrivelse">
            <a:extLst>
              <a:ext uri="{FF2B5EF4-FFF2-40B4-BE49-F238E27FC236}">
                <a16:creationId xmlns:a16="http://schemas.microsoft.com/office/drawing/2014/main" id="{C59D98AC-D851-ACAE-608E-ED052F95F2E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85506" y="3300270"/>
            <a:ext cx="1158847" cy="1529678"/>
          </a:xfrm>
          <a:prstGeom prst="rect">
            <a:avLst/>
          </a:prstGeom>
        </p:spPr>
      </p:pic>
      <p:pic>
        <p:nvPicPr>
          <p:cNvPr id="8" name="Billede 7" descr="Et billede, der indeholder tekst, Font/skrifttype, typografi, Grafik&#10;&#10;Automatisk genereret beskrivelse">
            <a:extLst>
              <a:ext uri="{FF2B5EF4-FFF2-40B4-BE49-F238E27FC236}">
                <a16:creationId xmlns:a16="http://schemas.microsoft.com/office/drawing/2014/main" id="{8EF9FF3F-490D-EC6A-C55C-8BF5E0C4C0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19181" y="1659070"/>
            <a:ext cx="1158847" cy="1428415"/>
          </a:xfrm>
          <a:prstGeom prst="rect">
            <a:avLst/>
          </a:prstGeom>
        </p:spPr>
      </p:pic>
      <p:sp>
        <p:nvSpPr>
          <p:cNvPr id="16" name="Titel 11">
            <a:extLst>
              <a:ext uri="{FF2B5EF4-FFF2-40B4-BE49-F238E27FC236}">
                <a16:creationId xmlns:a16="http://schemas.microsoft.com/office/drawing/2014/main" id="{10F62C54-8549-4AEE-1F52-6E9AC8A399CA}"/>
              </a:ext>
            </a:extLst>
          </p:cNvPr>
          <p:cNvSpPr txBox="1">
            <a:spLocks/>
          </p:cNvSpPr>
          <p:nvPr/>
        </p:nvSpPr>
        <p:spPr>
          <a:xfrm rot="10800000" flipV="1">
            <a:off x="6558542" y="3083502"/>
            <a:ext cx="1538790" cy="1225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sz="450" dirty="0"/>
              <a:t>Greenkeeper - Johan Jørgensen </a:t>
            </a:r>
          </a:p>
        </p:txBody>
      </p:sp>
    </p:spTree>
    <p:extLst>
      <p:ext uri="{BB962C8B-B14F-4D97-AF65-F5344CB8AC3E}">
        <p14:creationId xmlns:p14="http://schemas.microsoft.com/office/powerpoint/2010/main" val="4132317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4750EF24-CFD9-37B6-11CA-8D6D8B687BB6}"/>
              </a:ext>
            </a:extLst>
          </p:cNvPr>
          <p:cNvSpPr>
            <a:spLocks noGrp="1"/>
          </p:cNvSpPr>
          <p:nvPr>
            <p:ph sz="quarter" idx="10"/>
          </p:nvPr>
        </p:nvSpPr>
        <p:spPr>
          <a:xfrm>
            <a:off x="629100" y="1310850"/>
            <a:ext cx="3226944" cy="413147"/>
          </a:xfrm>
        </p:spPr>
        <p:txBody>
          <a:bodyPr>
            <a:noAutofit/>
          </a:bodyPr>
          <a:lstStyle/>
          <a:p>
            <a:r>
              <a:rPr lang="da-DK" dirty="0"/>
              <a:t>Om frivillighed</a:t>
            </a:r>
          </a:p>
        </p:txBody>
      </p:sp>
      <p:sp>
        <p:nvSpPr>
          <p:cNvPr id="3" name="Pladsholder til indhold 2">
            <a:extLst>
              <a:ext uri="{FF2B5EF4-FFF2-40B4-BE49-F238E27FC236}">
                <a16:creationId xmlns:a16="http://schemas.microsoft.com/office/drawing/2014/main" id="{85D3F398-AC4F-1731-EE31-43F39EA91267}"/>
              </a:ext>
            </a:extLst>
          </p:cNvPr>
          <p:cNvSpPr>
            <a:spLocks noGrp="1"/>
          </p:cNvSpPr>
          <p:nvPr>
            <p:ph sz="quarter" idx="11"/>
          </p:nvPr>
        </p:nvSpPr>
        <p:spPr>
          <a:xfrm>
            <a:off x="680806" y="2218940"/>
            <a:ext cx="3369518" cy="2420120"/>
          </a:xfrm>
        </p:spPr>
        <p:txBody>
          <a:bodyPr>
            <a:normAutofit/>
          </a:bodyPr>
          <a:lstStyle/>
          <a:p>
            <a:pPr>
              <a:lnSpc>
                <a:spcPct val="100000"/>
              </a:lnSpc>
            </a:pPr>
            <a:r>
              <a:rPr lang="da-DK" sz="1650" i="1" dirty="0"/>
              <a:t>Frivilligheden er den største og vigtigste ressource i foreningslivet - uden frivillige, ingen forening. Derfor ønsker vi i DIF, at foreningsidrætten skal være det bedste sted at være frivillig, og et sted hvor det både personligt og socialt er interessant og meningsgivende at bruge sin fritid.</a:t>
            </a:r>
          </a:p>
        </p:txBody>
      </p:sp>
      <p:pic>
        <p:nvPicPr>
          <p:cNvPr id="9" name="Pladsholder til billede 8" descr="Et billede, der indeholder græs, himmel, udendørs, person&#10;&#10;Automatisk genereret beskrivelse">
            <a:extLst>
              <a:ext uri="{FF2B5EF4-FFF2-40B4-BE49-F238E27FC236}">
                <a16:creationId xmlns:a16="http://schemas.microsoft.com/office/drawing/2014/main" id="{C267AEEE-EF51-BF93-8457-A0040E830865}"/>
              </a:ext>
            </a:extLst>
          </p:cNvPr>
          <p:cNvPicPr>
            <a:picLocks noGrp="1" noChangeAspect="1"/>
          </p:cNvPicPr>
          <p:nvPr>
            <p:ph type="pic" sz="quarter" idx="12"/>
          </p:nvPr>
        </p:nvPicPr>
        <p:blipFill rotWithShape="1">
          <a:blip r:embed="rId3"/>
          <a:srcRect l="27480" r="27480"/>
          <a:stretch/>
        </p:blipFill>
        <p:spPr>
          <a:xfrm>
            <a:off x="4283968" y="1196752"/>
            <a:ext cx="4356847" cy="3953727"/>
          </a:xfrm>
        </p:spPr>
      </p:pic>
    </p:spTree>
    <p:extLst>
      <p:ext uri="{BB962C8B-B14F-4D97-AF65-F5344CB8AC3E}">
        <p14:creationId xmlns:p14="http://schemas.microsoft.com/office/powerpoint/2010/main" val="3638214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6ECCD-F57F-C1D9-23A4-AAD992E1D85A}"/>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5340F5EA-566E-D2D2-CFB8-DF106166DC41}"/>
              </a:ext>
            </a:extLst>
          </p:cNvPr>
          <p:cNvSpPr/>
          <p:nvPr/>
        </p:nvSpPr>
        <p:spPr>
          <a:xfrm>
            <a:off x="0" y="0"/>
            <a:ext cx="9144000" cy="404664"/>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a:extLst>
              <a:ext uri="{FF2B5EF4-FFF2-40B4-BE49-F238E27FC236}">
                <a16:creationId xmlns:a16="http://schemas.microsoft.com/office/drawing/2014/main" id="{CD6508D2-0667-435D-E6E0-A56A71E2B57F}"/>
              </a:ext>
            </a:extLst>
          </p:cNvPr>
          <p:cNvSpPr/>
          <p:nvPr/>
        </p:nvSpPr>
        <p:spPr>
          <a:xfrm>
            <a:off x="0" y="6021288"/>
            <a:ext cx="9144000" cy="836712"/>
          </a:xfrm>
          <a:prstGeom prst="rect">
            <a:avLst/>
          </a:prstGeom>
          <a:solidFill>
            <a:srgbClr val="0F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boks 14">
            <a:extLst>
              <a:ext uri="{FF2B5EF4-FFF2-40B4-BE49-F238E27FC236}">
                <a16:creationId xmlns:a16="http://schemas.microsoft.com/office/drawing/2014/main" id="{FA22A683-5A59-FA73-8E9F-D09B8A6AE574}"/>
              </a:ext>
            </a:extLst>
          </p:cNvPr>
          <p:cNvSpPr txBox="1"/>
          <p:nvPr/>
        </p:nvSpPr>
        <p:spPr>
          <a:xfrm>
            <a:off x="2123728" y="6021288"/>
            <a:ext cx="4536504" cy="369332"/>
          </a:xfrm>
          <a:prstGeom prst="rect">
            <a:avLst/>
          </a:prstGeom>
          <a:noFill/>
        </p:spPr>
        <p:txBody>
          <a:bodyPr wrap="square" rtlCol="0">
            <a:spAutoFit/>
          </a:bodyPr>
          <a:lstStyle/>
          <a:p>
            <a:r>
              <a:rPr lang="da-DK" i="1" dirty="0">
                <a:solidFill>
                  <a:schemeClr val="bg1"/>
                </a:solidFill>
              </a:rPr>
              <a:t>- En af Fyns smukkeste baner!</a:t>
            </a:r>
          </a:p>
        </p:txBody>
      </p:sp>
      <p:pic>
        <p:nvPicPr>
          <p:cNvPr id="13" name="Billede 12" descr="Et billede, der indeholder spil, golf, sport, sidder&#10;&#10;Automatisk genereret beskrivelse">
            <a:extLst>
              <a:ext uri="{FF2B5EF4-FFF2-40B4-BE49-F238E27FC236}">
                <a16:creationId xmlns:a16="http://schemas.microsoft.com/office/drawing/2014/main" id="{86D5A7B1-6CCF-1C64-7AAF-1D4516EF2A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864" y="5587588"/>
            <a:ext cx="1080000" cy="1011414"/>
          </a:xfrm>
          <a:prstGeom prst="rect">
            <a:avLst/>
          </a:prstGeom>
        </p:spPr>
      </p:pic>
      <p:sp>
        <p:nvSpPr>
          <p:cNvPr id="2" name="Titel 1">
            <a:extLst>
              <a:ext uri="{FF2B5EF4-FFF2-40B4-BE49-F238E27FC236}">
                <a16:creationId xmlns:a16="http://schemas.microsoft.com/office/drawing/2014/main" id="{13DB6345-6580-3BDB-C8F0-469D22012991}"/>
              </a:ext>
            </a:extLst>
          </p:cNvPr>
          <p:cNvSpPr>
            <a:spLocks noGrp="1"/>
          </p:cNvSpPr>
          <p:nvPr>
            <p:ph type="title"/>
          </p:nvPr>
        </p:nvSpPr>
        <p:spPr>
          <a:xfrm>
            <a:off x="457200" y="404664"/>
            <a:ext cx="8291264" cy="1143000"/>
          </a:xfrm>
        </p:spPr>
        <p:txBody>
          <a:bodyPr>
            <a:noAutofit/>
          </a:bodyPr>
          <a:lstStyle/>
          <a:p>
            <a:pPr algn="ctr"/>
            <a:r>
              <a:rPr lang="da-DK" sz="3300" dirty="0"/>
              <a:t>Greenfee gæster i 2022 – 2023 - 2024 og 2025</a:t>
            </a:r>
          </a:p>
        </p:txBody>
      </p:sp>
      <p:sp>
        <p:nvSpPr>
          <p:cNvPr id="7" name="Pladsholder til indhold 6">
            <a:extLst>
              <a:ext uri="{FF2B5EF4-FFF2-40B4-BE49-F238E27FC236}">
                <a16:creationId xmlns:a16="http://schemas.microsoft.com/office/drawing/2014/main" id="{28C1B9FF-9693-80CB-1A5D-EFA636049098}"/>
              </a:ext>
            </a:extLst>
          </p:cNvPr>
          <p:cNvSpPr>
            <a:spLocks noGrp="1"/>
          </p:cNvSpPr>
          <p:nvPr>
            <p:ph idx="1"/>
          </p:nvPr>
        </p:nvSpPr>
        <p:spPr>
          <a:xfrm>
            <a:off x="107504" y="2060848"/>
            <a:ext cx="9036496" cy="3561259"/>
          </a:xfrm>
        </p:spPr>
        <p:txBody>
          <a:bodyPr>
            <a:normAutofit/>
          </a:bodyPr>
          <a:lstStyle/>
          <a:p>
            <a:pPr marL="0" indent="0">
              <a:buNone/>
            </a:pPr>
            <a:r>
              <a:rPr lang="da-DK" sz="2500" dirty="0"/>
              <a:t>År		</a:t>
            </a:r>
            <a:r>
              <a:rPr lang="da-DK" sz="2500" b="1" dirty="0"/>
              <a:t>2022		2023		2024		2025</a:t>
            </a:r>
          </a:p>
          <a:p>
            <a:pPr marL="0" indent="0">
              <a:buNone/>
            </a:pPr>
            <a:endParaRPr lang="da-DK" sz="2500" b="1" dirty="0"/>
          </a:p>
          <a:p>
            <a:pPr marL="0" indent="0">
              <a:buNone/>
            </a:pPr>
            <a:r>
              <a:rPr lang="da-DK" sz="2500" b="1" dirty="0"/>
              <a:t>Antal		4.156		3.871		3.940		5.111	</a:t>
            </a:r>
          </a:p>
          <a:p>
            <a:pPr marL="0" indent="0">
              <a:buNone/>
            </a:pPr>
            <a:endParaRPr lang="da-DK" sz="2500" b="1" dirty="0"/>
          </a:p>
          <a:p>
            <a:pPr marL="0" indent="0">
              <a:buNone/>
            </a:pPr>
            <a:r>
              <a:rPr lang="da-DK" sz="2500" dirty="0" err="1"/>
              <a:t>Gns</a:t>
            </a:r>
            <a:r>
              <a:rPr lang="da-DK" sz="2500" dirty="0"/>
              <a:t> pris	kr. 160,01	kr. 170,62	kr. 190,39	kr. 207,51</a:t>
            </a:r>
          </a:p>
          <a:p>
            <a:pPr marL="0" indent="0">
              <a:buNone/>
            </a:pPr>
            <a:endParaRPr lang="da-DK" dirty="0"/>
          </a:p>
          <a:p>
            <a:pPr marL="0" indent="0">
              <a:buNone/>
            </a:pPr>
            <a:r>
              <a:rPr lang="da-DK" sz="1200" dirty="0"/>
              <a:t>Greenfee gæster er både, introkort, Golfamore, FGO, Dobbeltdækker, greenfee billetter. I 2025 er tilbudsugen tillagt!</a:t>
            </a:r>
          </a:p>
        </p:txBody>
      </p:sp>
    </p:spTree>
    <p:extLst>
      <p:ext uri="{BB962C8B-B14F-4D97-AF65-F5344CB8AC3E}">
        <p14:creationId xmlns:p14="http://schemas.microsoft.com/office/powerpoint/2010/main" val="2298031633"/>
      </p:ext>
    </p:extLst>
  </p:cSld>
  <p:clrMapOvr>
    <a:masterClrMapping/>
  </p:clrMapOvr>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68412</TotalTime>
  <Words>3962</Words>
  <Application>Microsoft Office PowerPoint</Application>
  <PresentationFormat>Skærmshow (4:3)</PresentationFormat>
  <Paragraphs>916</Paragraphs>
  <Slides>34</Slides>
  <Notes>34</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34</vt:i4>
      </vt:variant>
    </vt:vector>
  </HeadingPairs>
  <TitlesOfParts>
    <vt:vector size="40" baseType="lpstr">
      <vt:lpstr>Arial</vt:lpstr>
      <vt:lpstr>Arial (null)</vt:lpstr>
      <vt:lpstr>Calibri</vt:lpstr>
      <vt:lpstr>Cambria</vt:lpstr>
      <vt:lpstr>Verdana</vt:lpstr>
      <vt:lpstr>Kontortema</vt:lpstr>
      <vt:lpstr>PowerPoint-præsentation</vt:lpstr>
      <vt:lpstr>VELKOMMEN</vt:lpstr>
      <vt:lpstr>Dagsorden</vt:lpstr>
      <vt:lpstr>Punkt 1</vt:lpstr>
      <vt:lpstr>Punkt 2</vt:lpstr>
      <vt:lpstr>PowerPoint-præsentation</vt:lpstr>
      <vt:lpstr>Vores ansatte pr. 23. marts 2026</vt:lpstr>
      <vt:lpstr>PowerPoint-præsentation</vt:lpstr>
      <vt:lpstr>Greenfee gæster i 2022 – 2023 - 2024 og 2025</vt:lpstr>
      <vt:lpstr>PowerPoint-præsentation</vt:lpstr>
      <vt:lpstr>Punkt 3 – </vt:lpstr>
      <vt:lpstr>Resultatopgørelse Indtægter </vt:lpstr>
      <vt:lpstr>Resultatopgørelse Udgifter</vt:lpstr>
      <vt:lpstr>Resultatopgørelse Årets resultat</vt:lpstr>
      <vt:lpstr>Balance Aktiver</vt:lpstr>
      <vt:lpstr>Balance Passiver</vt:lpstr>
      <vt:lpstr>Punkt 4 </vt:lpstr>
      <vt:lpstr>Budget 2026  </vt:lpstr>
      <vt:lpstr>Budget 2026  fortsat</vt:lpstr>
      <vt:lpstr>Budget 2026 fortsat</vt:lpstr>
      <vt:lpstr>Punkt 5</vt:lpstr>
      <vt:lpstr>Punkt 5 - fortsat</vt:lpstr>
      <vt:lpstr>Punkt 5 - fortsat</vt:lpstr>
      <vt:lpstr>Punkt 5 - fortsat</vt:lpstr>
      <vt:lpstr>Punkt 5 - fortsat</vt:lpstr>
      <vt:lpstr>Punkt 5 - fortsat</vt:lpstr>
      <vt:lpstr>Punkt 5 - fortsat</vt:lpstr>
      <vt:lpstr>Punkt 5 - fortsat</vt:lpstr>
      <vt:lpstr>Punkt 5 - fortsat</vt:lpstr>
      <vt:lpstr>Punkt 5 - fortsat</vt:lpstr>
      <vt:lpstr>Punkt 5 - fortsat</vt:lpstr>
      <vt:lpstr>Punkt 6</vt:lpstr>
      <vt:lpstr>Punkt 7</vt:lpstr>
      <vt:lpstr>Punkt 8</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OVERSKRIFTER</dc:title>
  <dc:creator>Tom</dc:creator>
  <cp:lastModifiedBy>Nicolai Gynther Lund</cp:lastModifiedBy>
  <cp:revision>138</cp:revision>
  <cp:lastPrinted>2025-03-25T11:29:31Z</cp:lastPrinted>
  <dcterms:created xsi:type="dcterms:W3CDTF">2018-11-01T16:07:28Z</dcterms:created>
  <dcterms:modified xsi:type="dcterms:W3CDTF">2026-03-24T15:34:25Z</dcterms:modified>
</cp:coreProperties>
</file>